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7" r:id="rId3"/>
    <p:sldId id="271" r:id="rId4"/>
    <p:sldId id="272" r:id="rId5"/>
    <p:sldId id="273" r:id="rId6"/>
    <p:sldId id="274" r:id="rId7"/>
    <p:sldId id="258" r:id="rId8"/>
    <p:sldId id="275" r:id="rId9"/>
    <p:sldId id="276" r:id="rId10"/>
    <p:sldId id="277" r:id="rId11"/>
    <p:sldId id="261" r:id="rId12"/>
    <p:sldId id="262" r:id="rId13"/>
    <p:sldId id="263" r:id="rId14"/>
    <p:sldId id="278" r:id="rId15"/>
    <p:sldId id="265" r:id="rId16"/>
    <p:sldId id="279" r:id="rId17"/>
    <p:sldId id="280" r:id="rId18"/>
    <p:sldId id="281" r:id="rId19"/>
    <p:sldId id="282" r:id="rId20"/>
    <p:sldId id="283" r:id="rId21"/>
    <p:sldId id="284" r:id="rId22"/>
    <p:sldId id="268" r:id="rId23"/>
    <p:sldId id="285" r:id="rId24"/>
    <p:sldId id="286" r:id="rId25"/>
    <p:sldId id="287" r:id="rId26"/>
  </p:sldIdLst>
  <p:sldSz cx="9144000" cy="5143500" type="screen16x9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F6F3570-0E8D-3044-8923-EC784FBB2B48}">
          <p14:sldIdLst>
            <p14:sldId id="256"/>
            <p14:sldId id="257"/>
            <p14:sldId id="271"/>
            <p14:sldId id="272"/>
            <p14:sldId id="273"/>
            <p14:sldId id="274"/>
            <p14:sldId id="258"/>
            <p14:sldId id="275"/>
            <p14:sldId id="276"/>
            <p14:sldId id="277"/>
            <p14:sldId id="261"/>
            <p14:sldId id="262"/>
            <p14:sldId id="263"/>
            <p14:sldId id="278"/>
            <p14:sldId id="265"/>
            <p14:sldId id="279"/>
            <p14:sldId id="280"/>
            <p14:sldId id="281"/>
            <p14:sldId id="282"/>
            <p14:sldId id="283"/>
            <p14:sldId id="284"/>
            <p14:sldId id="268"/>
            <p14:sldId id="285"/>
            <p14:sldId id="286"/>
            <p14:sldId id="28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54B"/>
    <a:srgbClr val="E621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2" autoAdjust="0"/>
    <p:restoredTop sz="96305" autoAdjust="0"/>
  </p:normalViewPr>
  <p:slideViewPr>
    <p:cSldViewPr snapToGrid="0">
      <p:cViewPr varScale="1">
        <p:scale>
          <a:sx n="146" d="100"/>
          <a:sy n="146" d="100"/>
        </p:scale>
        <p:origin x="600" y="1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06" d="100"/>
          <a:sy n="106" d="100"/>
        </p:scale>
        <p:origin x="4096" y="176"/>
      </p:cViewPr>
      <p:guideLst>
        <p:guide orient="horz" pos="3224"/>
        <p:guide pos="2236"/>
      </p:guideLst>
    </p:cSldViewPr>
  </p:notesViewPr>
  <p:gridSpacing cx="360045" cy="36004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122E6ADE-9E6E-4580-A84F-A016B71C361C}" type="datetimeFigureOut">
              <a:rPr lang="cs-CZ" smtClean="0"/>
              <a:t>05.12.2023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8FAB6985-44AF-4C6C-93F0-61D7A05D4C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0050796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223" userDrawn="1">
          <p15:clr>
            <a:srgbClr val="F26B43"/>
          </p15:clr>
        </p15:guide>
        <p15:guide id="2" pos="2236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84A2E166-AF91-4A2F-9351-1D0B31BEC70C}" type="datetimeFigureOut">
              <a:rPr lang="cs-CZ" smtClean="0"/>
              <a:t>05.12.2023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38B3A3D8-E44F-4594-AFB7-B23F203CCB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9259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223" userDrawn="1">
          <p15:clr>
            <a:srgbClr val="F26B43"/>
          </p15:clr>
        </p15:guide>
        <p15:guide id="2" pos="2236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79638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7207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bor výstavby a rozvoje měst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5C7B1536-54E0-F51E-59BF-CF31013E155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492500" y="4155314"/>
            <a:ext cx="5183188" cy="216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Titul Jméno Příjmení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BF428C29-EC16-7FA8-7AAB-2DF50E8413F8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3492500" y="4443313"/>
            <a:ext cx="5183188" cy="216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Pozice</a:t>
            </a:r>
          </a:p>
        </p:txBody>
      </p:sp>
    </p:spTree>
    <p:extLst>
      <p:ext uri="{BB962C8B-B14F-4D97-AF65-F5344CB8AC3E}">
        <p14:creationId xmlns:p14="http://schemas.microsoft.com/office/powerpoint/2010/main" val="4623326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465" userDrawn="1">
          <p15:clr>
            <a:srgbClr val="FBAE40"/>
          </p15:clr>
        </p15:guide>
        <p15:guide id="3" pos="295" userDrawn="1">
          <p15:clr>
            <a:srgbClr val="FBAE40"/>
          </p15:clr>
        </p15:guide>
        <p15:guide id="4" pos="220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– foto 1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ástupný symbol pro obsah 3">
            <a:extLst>
              <a:ext uri="{FF2B5EF4-FFF2-40B4-BE49-F238E27FC236}">
                <a16:creationId xmlns:a16="http://schemas.microsoft.com/office/drawing/2014/main" id="{C3F09CF0-26FB-01BE-182B-36ED4F5FB45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3671887" y="987425"/>
            <a:ext cx="5003801" cy="36718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20" name="Nadpis 1">
            <a:extLst>
              <a:ext uri="{FF2B5EF4-FFF2-40B4-BE49-F238E27FC236}">
                <a16:creationId xmlns:a16="http://schemas.microsoft.com/office/drawing/2014/main" id="{7DEB1EF6-1D6C-2723-C607-F11967A90B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4" y="414988"/>
            <a:ext cx="2946299" cy="90226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>
                <a:solidFill>
                  <a:srgbClr val="E6215A"/>
                </a:solidFill>
              </a:defRPr>
            </a:lvl1pPr>
          </a:lstStyle>
          <a:p>
            <a:r>
              <a:rPr lang="cs-CZ" dirty="0" err="1"/>
              <a:t>Headline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45392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622" userDrawn="1">
          <p15:clr>
            <a:srgbClr val="FBAE40"/>
          </p15:clr>
        </p15:guide>
        <p15:guide id="6" orient="horz" pos="2414" userDrawn="1">
          <p15:clr>
            <a:srgbClr val="FBAE40"/>
          </p15:clr>
        </p15:guide>
        <p15:guide id="7" pos="2313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– Text odrážky – Foto 1 – Popi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959225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>
                <a:solidFill>
                  <a:srgbClr val="E6215A"/>
                </a:solidFill>
              </a:defRPr>
            </a:lvl1pPr>
          </a:lstStyle>
          <a:p>
            <a:r>
              <a:rPr lang="cs-CZ" dirty="0" err="1"/>
              <a:t>Headline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2 řádky</a:t>
            </a:r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A3582E2E-36DD-3661-7457-E70406610DC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68313" y="1328217"/>
            <a:ext cx="3959539" cy="2532583"/>
          </a:xfrm>
          <a:prstGeom prst="rect">
            <a:avLst/>
          </a:prstGeom>
        </p:spPr>
        <p:txBody>
          <a:bodyPr lIns="0" tIns="0" rIns="0" bIns="0" anchor="t" anchorCtr="0"/>
          <a:lstStyle>
            <a:lvl1pPr marL="342000" indent="-342000" algn="l">
              <a:lnSpc>
                <a:spcPct val="100000"/>
              </a:lnSpc>
              <a:spcBef>
                <a:spcPts val="0"/>
              </a:spcBef>
              <a:buFont typeface="System Font Regular"/>
              <a:buChar char="—"/>
              <a:defRPr sz="200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Text odrážky</a:t>
            </a:r>
          </a:p>
        </p:txBody>
      </p:sp>
      <p:sp>
        <p:nvSpPr>
          <p:cNvPr id="19" name="Zástupný symbol pro obsah 3">
            <a:extLst>
              <a:ext uri="{FF2B5EF4-FFF2-40B4-BE49-F238E27FC236}">
                <a16:creationId xmlns:a16="http://schemas.microsoft.com/office/drawing/2014/main" id="{C3F09CF0-26FB-01BE-182B-36ED4F5FB45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5651501" y="1384300"/>
            <a:ext cx="3024187" cy="3275013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buNone/>
              <a:defRPr sz="200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23324E7-A451-EFB6-4999-1071901DDBBF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68314" y="3962400"/>
            <a:ext cx="3245994" cy="735991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Popiska</a:t>
            </a:r>
          </a:p>
        </p:txBody>
      </p:sp>
    </p:spTree>
    <p:extLst>
      <p:ext uri="{BB962C8B-B14F-4D97-AF65-F5344CB8AC3E}">
        <p14:creationId xmlns:p14="http://schemas.microsoft.com/office/powerpoint/2010/main" val="142273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872" userDrawn="1">
          <p15:clr>
            <a:srgbClr val="FBAE40"/>
          </p15:clr>
        </p15:guide>
        <p15:guide id="5" pos="2789" userDrawn="1">
          <p15:clr>
            <a:srgbClr val="FBAE40"/>
          </p15:clr>
        </p15:guide>
        <p15:guide id="6" pos="2971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– Text – Foto/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pro obsah 3">
            <a:extLst>
              <a:ext uri="{FF2B5EF4-FFF2-40B4-BE49-F238E27FC236}">
                <a16:creationId xmlns:a16="http://schemas.microsoft.com/office/drawing/2014/main" id="{F524BD77-476B-151D-A5B3-272B644544B6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8313" y="2149231"/>
            <a:ext cx="8207375" cy="2510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Foto/tabulka</a:t>
            </a:r>
            <a:endParaRPr lang="cs-CZ" dirty="0"/>
          </a:p>
        </p:txBody>
      </p:sp>
      <p:sp>
        <p:nvSpPr>
          <p:cNvPr id="12" name="Nadpis 1">
            <a:extLst>
              <a:ext uri="{FF2B5EF4-FFF2-40B4-BE49-F238E27FC236}">
                <a16:creationId xmlns:a16="http://schemas.microsoft.com/office/drawing/2014/main" id="{DA074C2D-39C9-AE0C-E35D-235889661E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959225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>
                <a:solidFill>
                  <a:srgbClr val="E6215A"/>
                </a:solidFill>
              </a:defRPr>
            </a:lvl1pPr>
          </a:lstStyle>
          <a:p>
            <a:r>
              <a:rPr lang="cs-CZ" dirty="0" err="1"/>
              <a:t>Headline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2 řádky</a:t>
            </a:r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7A9F6D3C-F817-667D-C150-73D92043D69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68312" y="1328217"/>
            <a:ext cx="8207375" cy="581503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2 řádky</a:t>
            </a:r>
          </a:p>
        </p:txBody>
      </p:sp>
    </p:spTree>
    <p:extLst>
      <p:ext uri="{BB962C8B-B14F-4D97-AF65-F5344CB8AC3E}">
        <p14:creationId xmlns:p14="http://schemas.microsoft.com/office/powerpoint/2010/main" val="28440745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8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louhý Headline – Foto 1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ástupný symbol pro obsah 3">
            <a:extLst>
              <a:ext uri="{FF2B5EF4-FFF2-40B4-BE49-F238E27FC236}">
                <a16:creationId xmlns:a16="http://schemas.microsoft.com/office/drawing/2014/main" id="{C3F09CF0-26FB-01BE-182B-36ED4F5FB45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3671887" y="1347787"/>
            <a:ext cx="5003801" cy="3311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20" name="Nadpis 1">
            <a:extLst>
              <a:ext uri="{FF2B5EF4-FFF2-40B4-BE49-F238E27FC236}">
                <a16:creationId xmlns:a16="http://schemas.microsoft.com/office/drawing/2014/main" id="{7DEB1EF6-1D6C-2723-C607-F11967A90B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4" y="414988"/>
            <a:ext cx="5740654" cy="665667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>
                <a:solidFill>
                  <a:srgbClr val="E6215A"/>
                </a:solidFill>
              </a:defRPr>
            </a:lvl1pPr>
          </a:lstStyle>
          <a:p>
            <a:r>
              <a:rPr lang="cs-CZ" dirty="0" err="1"/>
              <a:t>Headline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2 řádky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2318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849" userDrawn="1">
          <p15:clr>
            <a:srgbClr val="FBAE40"/>
          </p15:clr>
        </p15:guide>
        <p15:guide id="6" orient="horz" pos="2414" userDrawn="1">
          <p15:clr>
            <a:srgbClr val="FBAE40"/>
          </p15:clr>
        </p15:guide>
        <p15:guide id="7" pos="2313" userDrawn="1">
          <p15:clr>
            <a:srgbClr val="FBAE40"/>
          </p15:clr>
        </p15:guide>
        <p15:guide id="8" pos="288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– Subhedline – Text odrážky jeden slou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>
            <a:extLst>
              <a:ext uri="{FF2B5EF4-FFF2-40B4-BE49-F238E27FC236}">
                <a16:creationId xmlns:a16="http://schemas.microsoft.com/office/drawing/2014/main" id="{8736FCDD-F99C-A68F-07B1-0CC2E1E87D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4103687" cy="304027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>
                <a:solidFill>
                  <a:srgbClr val="E6215A"/>
                </a:solidFill>
              </a:defRPr>
            </a:lvl1pPr>
          </a:lstStyle>
          <a:p>
            <a:r>
              <a:rPr lang="cs-CZ" dirty="0" err="1"/>
              <a:t>Headline</a:t>
            </a:r>
            <a:r>
              <a:rPr lang="cs-CZ" dirty="0"/>
              <a:t> 1 řádek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91494456-175B-A692-6D47-AD1C93C58EA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68313" y="1546301"/>
            <a:ext cx="4103687" cy="3113011"/>
          </a:xfrm>
          <a:prstGeom prst="rect">
            <a:avLst/>
          </a:prstGeom>
        </p:spPr>
        <p:txBody>
          <a:bodyPr lIns="0" tIns="0" rIns="0" bIns="0" anchor="t" anchorCtr="0"/>
          <a:lstStyle>
            <a:lvl1pPr marL="342900" indent="-342900" algn="l">
              <a:lnSpc>
                <a:spcPct val="100000"/>
              </a:lnSpc>
              <a:spcBef>
                <a:spcPts val="0"/>
              </a:spcBef>
              <a:buFont typeface="System Font Regular"/>
              <a:buChar char="—"/>
              <a:defRPr sz="200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Text odrážky</a:t>
            </a:r>
          </a:p>
        </p:txBody>
      </p:sp>
      <p:sp>
        <p:nvSpPr>
          <p:cNvPr id="17" name="Zástupný symbol pro obsah 2">
            <a:extLst>
              <a:ext uri="{FF2B5EF4-FFF2-40B4-BE49-F238E27FC236}">
                <a16:creationId xmlns:a16="http://schemas.microsoft.com/office/drawing/2014/main" id="{6E48E393-8974-F35B-3605-73F102BC5C80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8313" y="987425"/>
            <a:ext cx="4103687" cy="281275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System Font Regular"/>
              <a:buNone/>
              <a:defRPr sz="2000" b="1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/>
              <a:t>Subhealine</a:t>
            </a:r>
            <a:r>
              <a:rPr lang="cs-CZ" dirty="0"/>
              <a:t> 1 řádek</a:t>
            </a:r>
          </a:p>
        </p:txBody>
      </p:sp>
    </p:spTree>
    <p:extLst>
      <p:ext uri="{BB962C8B-B14F-4D97-AF65-F5344CB8AC3E}">
        <p14:creationId xmlns:p14="http://schemas.microsoft.com/office/powerpoint/2010/main" val="30388418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– Subheadline 2 sloupce – Text odrážky dva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>
            <a:extLst>
              <a:ext uri="{FF2B5EF4-FFF2-40B4-BE49-F238E27FC236}">
                <a16:creationId xmlns:a16="http://schemas.microsoft.com/office/drawing/2014/main" id="{8736FCDD-F99C-A68F-07B1-0CC2E1E87D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4103687" cy="304027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>
                <a:solidFill>
                  <a:srgbClr val="E6215A"/>
                </a:solidFill>
              </a:defRPr>
            </a:lvl1pPr>
          </a:lstStyle>
          <a:p>
            <a:r>
              <a:rPr lang="cs-CZ" dirty="0" err="1"/>
              <a:t>Headline</a:t>
            </a:r>
            <a:r>
              <a:rPr lang="cs-CZ" dirty="0"/>
              <a:t> 1 řádek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91494456-175B-A692-6D47-AD1C93C58EA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68313" y="1546301"/>
            <a:ext cx="3959225" cy="3113011"/>
          </a:xfrm>
          <a:prstGeom prst="rect">
            <a:avLst/>
          </a:prstGeom>
        </p:spPr>
        <p:txBody>
          <a:bodyPr lIns="0" tIns="0" rIns="0" bIns="0" anchor="t" anchorCtr="0"/>
          <a:lstStyle>
            <a:lvl1pPr marL="342900" indent="-342900" algn="l">
              <a:lnSpc>
                <a:spcPct val="100000"/>
              </a:lnSpc>
              <a:spcBef>
                <a:spcPts val="0"/>
              </a:spcBef>
              <a:buFont typeface="System Font Regular"/>
              <a:buChar char="—"/>
              <a:defRPr sz="200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Text odrážky</a:t>
            </a:r>
          </a:p>
        </p:txBody>
      </p:sp>
      <p:sp>
        <p:nvSpPr>
          <p:cNvPr id="17" name="Zástupný symbol pro obsah 2">
            <a:extLst>
              <a:ext uri="{FF2B5EF4-FFF2-40B4-BE49-F238E27FC236}">
                <a16:creationId xmlns:a16="http://schemas.microsoft.com/office/drawing/2014/main" id="{6E48E393-8974-F35B-3605-73F102BC5C80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8313" y="987425"/>
            <a:ext cx="3959225" cy="281275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System Font Regular"/>
              <a:buNone/>
              <a:defRPr sz="2000" b="1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/>
              <a:t>Subhealine</a:t>
            </a:r>
            <a:r>
              <a:rPr lang="cs-CZ" dirty="0"/>
              <a:t> 1 řádek</a:t>
            </a:r>
          </a:p>
        </p:txBody>
      </p:sp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D9EF1DE8-9D16-78F5-7EE2-C58F2A3A04C3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716463" y="1546302"/>
            <a:ext cx="3959225" cy="3113011"/>
          </a:xfrm>
          <a:prstGeom prst="rect">
            <a:avLst/>
          </a:prstGeom>
        </p:spPr>
        <p:txBody>
          <a:bodyPr lIns="0" tIns="0" rIns="0" bIns="0" anchor="t" anchorCtr="0"/>
          <a:lstStyle>
            <a:lvl1pPr marL="342900" indent="-342900" algn="l">
              <a:lnSpc>
                <a:spcPct val="100000"/>
              </a:lnSpc>
              <a:spcBef>
                <a:spcPts val="0"/>
              </a:spcBef>
              <a:buFont typeface="System Font Regular"/>
              <a:buChar char="—"/>
              <a:defRPr sz="200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Text odrážky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898C3F1-3DFF-70D4-1ED0-D7A5634E1E37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4716463" y="987425"/>
            <a:ext cx="3959225" cy="281275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System Font Regular"/>
              <a:buNone/>
              <a:defRPr sz="2000" b="1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/>
              <a:t>Subhealine</a:t>
            </a:r>
            <a:r>
              <a:rPr lang="cs-CZ" dirty="0"/>
              <a:t> 1 řádek</a:t>
            </a:r>
          </a:p>
        </p:txBody>
      </p:sp>
    </p:spTree>
    <p:extLst>
      <p:ext uri="{BB962C8B-B14F-4D97-AF65-F5344CB8AC3E}">
        <p14:creationId xmlns:p14="http://schemas.microsoft.com/office/powerpoint/2010/main" val="2403402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789" userDrawn="1">
          <p15:clr>
            <a:srgbClr val="FBAE40"/>
          </p15:clr>
        </p15:guide>
        <p15:guide id="3" pos="2971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– Text – text 4 řádky – Foto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">
            <a:extLst>
              <a:ext uri="{FF2B5EF4-FFF2-40B4-BE49-F238E27FC236}">
                <a16:creationId xmlns:a16="http://schemas.microsoft.com/office/drawing/2014/main" id="{7DEB1EF6-1D6C-2723-C607-F11967A90B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4248150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>
                <a:solidFill>
                  <a:srgbClr val="E6215A"/>
                </a:solidFill>
              </a:defRPr>
            </a:lvl1pPr>
          </a:lstStyle>
          <a:p>
            <a:r>
              <a:rPr lang="cs-CZ" dirty="0" err="1"/>
              <a:t>Headline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2 řádky</a:t>
            </a:r>
          </a:p>
        </p:txBody>
      </p:sp>
      <p:sp>
        <p:nvSpPr>
          <p:cNvPr id="21" name="Zástupný symbol pro obsah 2">
            <a:extLst>
              <a:ext uri="{FF2B5EF4-FFF2-40B4-BE49-F238E27FC236}">
                <a16:creationId xmlns:a16="http://schemas.microsoft.com/office/drawing/2014/main" id="{D10794EF-AF1C-D0C7-3478-0B79E6D9CDD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68313" y="1328217"/>
            <a:ext cx="5386682" cy="1169656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4 řádky</a:t>
            </a:r>
          </a:p>
          <a:p>
            <a:pPr lvl="0"/>
            <a:endParaRPr lang="cs-CZ" dirty="0"/>
          </a:p>
        </p:txBody>
      </p:sp>
      <p:sp>
        <p:nvSpPr>
          <p:cNvPr id="5" name="Zástupný symbol pro obsah 3">
            <a:extLst>
              <a:ext uri="{FF2B5EF4-FFF2-40B4-BE49-F238E27FC236}">
                <a16:creationId xmlns:a16="http://schemas.microsoft.com/office/drawing/2014/main" id="{40D3BF3F-FA6E-31BE-AC10-1E3919C8F100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8314" y="2751138"/>
            <a:ext cx="3959224" cy="1908175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buNone/>
              <a:defRPr sz="200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6" name="Zástupný symbol pro obsah 3">
            <a:extLst>
              <a:ext uri="{FF2B5EF4-FFF2-40B4-BE49-F238E27FC236}">
                <a16:creationId xmlns:a16="http://schemas.microsoft.com/office/drawing/2014/main" id="{673F1966-97F4-0F13-D545-5B5C80073455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716463" y="2751138"/>
            <a:ext cx="3959225" cy="1908175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buNone/>
              <a:defRPr sz="200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8130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2971" userDrawn="1">
          <p15:clr>
            <a:srgbClr val="FBAE40"/>
          </p15:clr>
        </p15:guide>
        <p15:guide id="5" pos="2789" userDrawn="1">
          <p15:clr>
            <a:srgbClr val="FBAE40"/>
          </p15:clr>
        </p15:guide>
        <p15:guide id="6" orient="horz" pos="1733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– Text – text 4 řádky – Foto 3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">
            <a:extLst>
              <a:ext uri="{FF2B5EF4-FFF2-40B4-BE49-F238E27FC236}">
                <a16:creationId xmlns:a16="http://schemas.microsoft.com/office/drawing/2014/main" id="{7DEB1EF6-1D6C-2723-C607-F11967A90B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4248150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>
                <a:solidFill>
                  <a:srgbClr val="E6215A"/>
                </a:solidFill>
              </a:defRPr>
            </a:lvl1pPr>
          </a:lstStyle>
          <a:p>
            <a:r>
              <a:rPr lang="cs-CZ" dirty="0" err="1"/>
              <a:t>Headline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2 řádky</a:t>
            </a:r>
          </a:p>
        </p:txBody>
      </p:sp>
      <p:sp>
        <p:nvSpPr>
          <p:cNvPr id="21" name="Zástupný symbol pro obsah 2">
            <a:extLst>
              <a:ext uri="{FF2B5EF4-FFF2-40B4-BE49-F238E27FC236}">
                <a16:creationId xmlns:a16="http://schemas.microsoft.com/office/drawing/2014/main" id="{D10794EF-AF1C-D0C7-3478-0B79E6D9CDD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68312" y="1328217"/>
            <a:ext cx="5400859" cy="1169656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4 řádky</a:t>
            </a:r>
          </a:p>
          <a:p>
            <a:pPr lvl="0"/>
            <a:endParaRPr lang="cs-CZ" dirty="0"/>
          </a:p>
        </p:txBody>
      </p:sp>
      <p:sp>
        <p:nvSpPr>
          <p:cNvPr id="5" name="Zástupný symbol pro obsah 3">
            <a:extLst>
              <a:ext uri="{FF2B5EF4-FFF2-40B4-BE49-F238E27FC236}">
                <a16:creationId xmlns:a16="http://schemas.microsoft.com/office/drawing/2014/main" id="{F69A6B57-1ADE-717D-191E-264A522CCC20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8314" y="2751138"/>
            <a:ext cx="2572598" cy="1908175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buNone/>
              <a:defRPr sz="200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8" name="Zástupný symbol pro obsah 3">
            <a:extLst>
              <a:ext uri="{FF2B5EF4-FFF2-40B4-BE49-F238E27FC236}">
                <a16:creationId xmlns:a16="http://schemas.microsoft.com/office/drawing/2014/main" id="{F25CF27B-FEE1-29DD-CF2C-0922546FF0AE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3292789" y="2751138"/>
            <a:ext cx="2572598" cy="1908175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buNone/>
              <a:defRPr sz="200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9" name="Zástupný symbol pro obsah 3">
            <a:extLst>
              <a:ext uri="{FF2B5EF4-FFF2-40B4-BE49-F238E27FC236}">
                <a16:creationId xmlns:a16="http://schemas.microsoft.com/office/drawing/2014/main" id="{62A5E0BA-276C-31CB-8414-B2BF861E5D62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6111414" y="2751138"/>
            <a:ext cx="2572598" cy="1908175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buNone/>
              <a:defRPr sz="200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8620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orient="horz" pos="1733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bor komunikace a cestovního ruch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6A46EC29-17D6-700A-217E-ADC8D112F50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492500" y="4155314"/>
            <a:ext cx="5183188" cy="216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Titul Jméno Příjmení</a:t>
            </a:r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059C5ACA-A792-577D-4B43-397BDD2355D2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3492500" y="4443313"/>
            <a:ext cx="5183188" cy="216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Pozice</a:t>
            </a:r>
          </a:p>
        </p:txBody>
      </p:sp>
    </p:spTree>
    <p:extLst>
      <p:ext uri="{BB962C8B-B14F-4D97-AF65-F5344CB8AC3E}">
        <p14:creationId xmlns:p14="http://schemas.microsoft.com/office/powerpoint/2010/main" val="6858125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465" userDrawn="1">
          <p15:clr>
            <a:srgbClr val="FBAE40"/>
          </p15:clr>
        </p15:guide>
        <p15:guide id="3" pos="295" userDrawn="1">
          <p15:clr>
            <a:srgbClr val="FBAE40"/>
          </p15:clr>
        </p15:guide>
        <p15:guide id="4" pos="220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bor finanční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38C10FBB-4E17-766E-35C5-A3D8EF953B4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492500" y="4155314"/>
            <a:ext cx="5183188" cy="216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Titul Jméno Příjmení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719EE58-735A-D6F7-BA3B-F2A845C9FD2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3492500" y="4443313"/>
            <a:ext cx="5183188" cy="216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Pozice</a:t>
            </a:r>
          </a:p>
        </p:txBody>
      </p:sp>
    </p:spTree>
    <p:extLst>
      <p:ext uri="{BB962C8B-B14F-4D97-AF65-F5344CB8AC3E}">
        <p14:creationId xmlns:p14="http://schemas.microsoft.com/office/powerpoint/2010/main" val="32171495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465" userDrawn="1">
          <p15:clr>
            <a:srgbClr val="FBAE40"/>
          </p15:clr>
        </p15:guide>
        <p15:guide id="3" pos="295" userDrawn="1">
          <p15:clr>
            <a:srgbClr val="FBAE40"/>
          </p15:clr>
        </p15:guide>
        <p15:guide id="4" pos="220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bor správy majetku a bytového fond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E45D52FB-17CA-ED5D-29B8-136D90D1903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492500" y="4155314"/>
            <a:ext cx="5183188" cy="216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Titul Jméno Příjmení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04D84E8-2B2B-4DFE-2F40-4A0628ABBFF0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3492500" y="4443313"/>
            <a:ext cx="5183188" cy="216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Pozice</a:t>
            </a:r>
          </a:p>
        </p:txBody>
      </p:sp>
    </p:spTree>
    <p:extLst>
      <p:ext uri="{BB962C8B-B14F-4D97-AF65-F5344CB8AC3E}">
        <p14:creationId xmlns:p14="http://schemas.microsoft.com/office/powerpoint/2010/main" val="4658906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465" userDrawn="1">
          <p15:clr>
            <a:srgbClr val="FBAE40"/>
          </p15:clr>
        </p15:guide>
        <p15:guide id="3" pos="295" userDrawn="1">
          <p15:clr>
            <a:srgbClr val="FBAE40"/>
          </p15:clr>
        </p15:guide>
        <p15:guide id="4" pos="220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bor sociálních věcí, školství a sport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13E3DB2B-572E-04AE-2021-AEC7F42A484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492500" y="4155314"/>
            <a:ext cx="5183188" cy="216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Titul Jméno Příjmení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B3203FA-FC44-C162-186B-E0278D51E0E3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3492500" y="4443313"/>
            <a:ext cx="5183188" cy="216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Pozice</a:t>
            </a:r>
          </a:p>
        </p:txBody>
      </p:sp>
    </p:spTree>
    <p:extLst>
      <p:ext uri="{BB962C8B-B14F-4D97-AF65-F5344CB8AC3E}">
        <p14:creationId xmlns:p14="http://schemas.microsoft.com/office/powerpoint/2010/main" val="19926104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465" userDrawn="1">
          <p15:clr>
            <a:srgbClr val="FBAE40"/>
          </p15:clr>
        </p15:guide>
        <p15:guide id="3" pos="295" userDrawn="1">
          <p15:clr>
            <a:srgbClr val="FBAE40"/>
          </p15:clr>
        </p15:guide>
        <p15:guide id="4" pos="220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bor místního hospodářství, dopravy a životmího prostřední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EA3516E1-1C9B-901E-EFE1-4766DFCC912B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492500" y="4155314"/>
            <a:ext cx="5183188" cy="216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Titul Jméno Příjmení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90837C7-28E6-F34A-93A9-D6608F4DFDB2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3492500" y="4443313"/>
            <a:ext cx="5183188" cy="216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Pozice</a:t>
            </a:r>
          </a:p>
        </p:txBody>
      </p:sp>
    </p:spTree>
    <p:extLst>
      <p:ext uri="{BB962C8B-B14F-4D97-AF65-F5344CB8AC3E}">
        <p14:creationId xmlns:p14="http://schemas.microsoft.com/office/powerpoint/2010/main" val="22067196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465" userDrawn="1">
          <p15:clr>
            <a:srgbClr val="FBAE40"/>
          </p15:clr>
        </p15:guide>
        <p15:guide id="3" pos="295" userDrawn="1">
          <p15:clr>
            <a:srgbClr val="FBAE40"/>
          </p15:clr>
        </p15:guide>
        <p15:guide id="4" pos="220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– Text – Foto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Zástupný symbol pro obsah 3">
            <a:extLst>
              <a:ext uri="{FF2B5EF4-FFF2-40B4-BE49-F238E27FC236}">
                <a16:creationId xmlns:a16="http://schemas.microsoft.com/office/drawing/2014/main" id="{92661875-53A6-A83E-9438-BA99879C886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8313" y="2211388"/>
            <a:ext cx="3959225" cy="2447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19" name="Zástupný symbol pro obsah 3">
            <a:extLst>
              <a:ext uri="{FF2B5EF4-FFF2-40B4-BE49-F238E27FC236}">
                <a16:creationId xmlns:a16="http://schemas.microsoft.com/office/drawing/2014/main" id="{C3F09CF0-26FB-01BE-182B-36ED4F5FB45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716463" y="2211388"/>
            <a:ext cx="3959225" cy="2447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20" name="Nadpis 1">
            <a:extLst>
              <a:ext uri="{FF2B5EF4-FFF2-40B4-BE49-F238E27FC236}">
                <a16:creationId xmlns:a16="http://schemas.microsoft.com/office/drawing/2014/main" id="{7DEB1EF6-1D6C-2723-C607-F11967A90B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959225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>
                <a:solidFill>
                  <a:srgbClr val="E6215A"/>
                </a:solidFill>
              </a:defRPr>
            </a:lvl1pPr>
          </a:lstStyle>
          <a:p>
            <a:r>
              <a:rPr lang="cs-CZ" dirty="0" err="1"/>
              <a:t>Headline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2 řádky</a:t>
            </a:r>
          </a:p>
        </p:txBody>
      </p:sp>
      <p:sp>
        <p:nvSpPr>
          <p:cNvPr id="21" name="Zástupný symbol pro obsah 2">
            <a:extLst>
              <a:ext uri="{FF2B5EF4-FFF2-40B4-BE49-F238E27FC236}">
                <a16:creationId xmlns:a16="http://schemas.microsoft.com/office/drawing/2014/main" id="{D10794EF-AF1C-D0C7-3478-0B79E6D9CDD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68312" y="1328217"/>
            <a:ext cx="4899141" cy="581503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2 řádky</a:t>
            </a:r>
          </a:p>
        </p:txBody>
      </p:sp>
    </p:spTree>
    <p:extLst>
      <p:ext uri="{BB962C8B-B14F-4D97-AF65-F5344CB8AC3E}">
        <p14:creationId xmlns:p14="http://schemas.microsoft.com/office/powerpoint/2010/main" val="25207774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1393" userDrawn="1">
          <p15:clr>
            <a:srgbClr val="FBAE40"/>
          </p15:clr>
        </p15:guide>
        <p15:guide id="4" pos="2971" userDrawn="1">
          <p15:clr>
            <a:srgbClr val="FBAE40"/>
          </p15:clr>
        </p15:guide>
        <p15:guide id="5" pos="2789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– Text – Foto 1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ástupný symbol pro obsah 3">
            <a:extLst>
              <a:ext uri="{FF2B5EF4-FFF2-40B4-BE49-F238E27FC236}">
                <a16:creationId xmlns:a16="http://schemas.microsoft.com/office/drawing/2014/main" id="{C3F09CF0-26FB-01BE-182B-36ED4F5FB45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3671435" y="1095375"/>
            <a:ext cx="5004253" cy="27543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20" name="Nadpis 1">
            <a:extLst>
              <a:ext uri="{FF2B5EF4-FFF2-40B4-BE49-F238E27FC236}">
                <a16:creationId xmlns:a16="http://schemas.microsoft.com/office/drawing/2014/main" id="{7DEB1EF6-1D6C-2723-C607-F11967A90B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11244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>
                <a:solidFill>
                  <a:srgbClr val="E6215A"/>
                </a:solidFill>
              </a:defRPr>
            </a:lvl1pPr>
          </a:lstStyle>
          <a:p>
            <a:r>
              <a:rPr lang="cs-CZ" dirty="0" err="1"/>
              <a:t>Headline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21" name="Zástupný symbol pro obsah 2">
            <a:extLst>
              <a:ext uri="{FF2B5EF4-FFF2-40B4-BE49-F238E27FC236}">
                <a16:creationId xmlns:a16="http://schemas.microsoft.com/office/drawing/2014/main" id="{D10794EF-AF1C-D0C7-3478-0B79E6D9CDD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671888" y="4077810"/>
            <a:ext cx="4899141" cy="581503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2 </a:t>
            </a:r>
            <a:r>
              <a:rPr lang="cs-CZ" dirty="0" err="1"/>
              <a:t>řdky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71923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690" userDrawn="1">
          <p15:clr>
            <a:srgbClr val="FBAE40"/>
          </p15:clr>
        </p15:guide>
        <p15:guide id="6" orient="horz" pos="2414" userDrawn="1">
          <p15:clr>
            <a:srgbClr val="FBAE40"/>
          </p15:clr>
        </p15:guide>
        <p15:guide id="7" pos="2313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– Subheadline 2 sloupce – Text 2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>
            <a:extLst>
              <a:ext uri="{FF2B5EF4-FFF2-40B4-BE49-F238E27FC236}">
                <a16:creationId xmlns:a16="http://schemas.microsoft.com/office/drawing/2014/main" id="{8736FCDD-F99C-A68F-07B1-0CC2E1E87D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4103687" cy="304027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>
                <a:solidFill>
                  <a:srgbClr val="E6215A"/>
                </a:solidFill>
              </a:defRPr>
            </a:lvl1pPr>
          </a:lstStyle>
          <a:p>
            <a:r>
              <a:rPr lang="cs-CZ" dirty="0" err="1"/>
              <a:t>Headline</a:t>
            </a:r>
            <a:r>
              <a:rPr lang="cs-CZ" dirty="0"/>
              <a:t> 1 řádek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91494456-175B-A692-6D47-AD1C93C58EA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68313" y="1546301"/>
            <a:ext cx="3959225" cy="3113011"/>
          </a:xfrm>
          <a:prstGeom prst="rect">
            <a:avLst/>
          </a:prstGeom>
        </p:spPr>
        <p:txBody>
          <a:bodyPr lIns="0" tIns="0" rIns="0" bIns="0" anchor="t" anchorCtr="0"/>
          <a:lstStyle>
            <a:lvl1pPr marL="342900" indent="-342900" algn="l">
              <a:lnSpc>
                <a:spcPct val="100000"/>
              </a:lnSpc>
              <a:spcBef>
                <a:spcPts val="0"/>
              </a:spcBef>
              <a:buFont typeface="System Font Regular"/>
              <a:buChar char="—"/>
              <a:defRPr sz="200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Text odrážky</a:t>
            </a:r>
          </a:p>
        </p:txBody>
      </p:sp>
      <p:sp>
        <p:nvSpPr>
          <p:cNvPr id="17" name="Zástupný symbol pro obsah 2">
            <a:extLst>
              <a:ext uri="{FF2B5EF4-FFF2-40B4-BE49-F238E27FC236}">
                <a16:creationId xmlns:a16="http://schemas.microsoft.com/office/drawing/2014/main" id="{6E48E393-8974-F35B-3605-73F102BC5C80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8312" y="987425"/>
            <a:ext cx="5079559" cy="281275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System Font Regular"/>
              <a:buNone/>
              <a:defRPr sz="2000" b="1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/>
              <a:t>Subhealine</a:t>
            </a:r>
            <a:r>
              <a:rPr lang="cs-CZ" dirty="0"/>
              <a:t> 1 řádek</a:t>
            </a:r>
          </a:p>
        </p:txBody>
      </p:sp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D9EF1DE8-9D16-78F5-7EE2-C58F2A3A04C3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716463" y="1546302"/>
            <a:ext cx="3959225" cy="3113011"/>
          </a:xfrm>
          <a:prstGeom prst="rect">
            <a:avLst/>
          </a:prstGeom>
        </p:spPr>
        <p:txBody>
          <a:bodyPr lIns="0" tIns="0" rIns="0" bIns="0" anchor="t" anchorCtr="0"/>
          <a:lstStyle>
            <a:lvl1pPr marL="342900" indent="-342900" algn="l">
              <a:lnSpc>
                <a:spcPct val="100000"/>
              </a:lnSpc>
              <a:spcBef>
                <a:spcPts val="0"/>
              </a:spcBef>
              <a:buFont typeface="System Font Regular"/>
              <a:buChar char="—"/>
              <a:defRPr sz="200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Text odrážky</a:t>
            </a:r>
          </a:p>
        </p:txBody>
      </p:sp>
    </p:spTree>
    <p:extLst>
      <p:ext uri="{BB962C8B-B14F-4D97-AF65-F5344CB8AC3E}">
        <p14:creationId xmlns:p14="http://schemas.microsoft.com/office/powerpoint/2010/main" val="5044078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789" userDrawn="1">
          <p15:clr>
            <a:srgbClr val="FBAE40"/>
          </p15:clr>
        </p15:guide>
        <p15:guide id="3" pos="2971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559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0" r:id="rId7"/>
    <p:sldLayoutId id="2147483664" r:id="rId8"/>
    <p:sldLayoutId id="2147483665" r:id="rId9"/>
    <p:sldLayoutId id="2147483666" r:id="rId10"/>
    <p:sldLayoutId id="2147483659" r:id="rId11"/>
    <p:sldLayoutId id="2147483652" r:id="rId12"/>
    <p:sldLayoutId id="2147483667" r:id="rId13"/>
    <p:sldLayoutId id="2147483653" r:id="rId14"/>
    <p:sldLayoutId id="2147483661" r:id="rId15"/>
    <p:sldLayoutId id="2147483662" r:id="rId16"/>
    <p:sldLayoutId id="2147483663" r:id="rId1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295" userDrawn="1">
          <p15:clr>
            <a:srgbClr val="F26B43"/>
          </p15:clr>
        </p15:guide>
        <p15:guide id="3" pos="5465" userDrawn="1">
          <p15:clr>
            <a:srgbClr val="F26B43"/>
          </p15:clr>
        </p15:guide>
        <p15:guide id="4" orient="horz" pos="305" userDrawn="1">
          <p15:clr>
            <a:srgbClr val="F26B43"/>
          </p15:clr>
        </p15:guide>
        <p15:guide id="5" orient="horz" pos="293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4F86473-C350-D9F7-F615-D28EEB757D5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sz="2000" b="1" dirty="0"/>
              <a:t>Mgr. Vojtěch Marvan</a:t>
            </a: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57AC88-AF1B-C885-7560-8EA434D519F8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r>
              <a:rPr lang="cs-CZ" sz="2000" dirty="0"/>
              <a:t>radní pro investice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93527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building in the distance&#10;&#10;Description automatically generated with medium confidence">
            <a:extLst>
              <a:ext uri="{FF2B5EF4-FFF2-40B4-BE49-F238E27FC236}">
                <a16:creationId xmlns:a16="http://schemas.microsoft.com/office/drawing/2014/main" id="{13427566-4897-CE2F-DAC5-937E4764068A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617" y="987425"/>
            <a:ext cx="5279071" cy="3671887"/>
          </a:xfrm>
          <a:noFill/>
          <a:ln w="3175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E303679-ABFB-8CFB-429D-AB1C1DB6A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5824911" cy="667500"/>
          </a:xfrm>
        </p:spPr>
        <p:txBody>
          <a:bodyPr/>
          <a:lstStyle/>
          <a:p>
            <a:r>
              <a:rPr lang="cs-CZ" sz="2400" b="1" dirty="0"/>
              <a:t>Kalendář</a:t>
            </a:r>
            <a:br>
              <a:rPr lang="cs-CZ" sz="2400" b="1" dirty="0"/>
            </a:br>
            <a:r>
              <a:rPr lang="cs-CZ" sz="2400" b="1" dirty="0"/>
              <a:t>města 2024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84944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624738-8E83-3759-D9A0-D4C99879845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sz="2000" b="1" dirty="0"/>
              <a:t>Ing. Jiří </a:t>
            </a:r>
            <a:r>
              <a:rPr lang="cs-CZ" sz="2000" b="1" dirty="0" err="1"/>
              <a:t>Mudroňka</a:t>
            </a:r>
            <a:endParaRPr lang="cs-CZ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02FF060-385B-1DE2-A128-89CFB4AC1C62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r>
              <a:rPr lang="cs-CZ" sz="2000" dirty="0"/>
              <a:t>radní pro ekonomiku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13455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4A3F9DB-4824-B8A2-E362-275943A9989D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43460" y="1955805"/>
            <a:ext cx="6932227" cy="2618600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7B9E31F-8F50-0738-0AF7-A997729DB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 dirty="0"/>
              <a:t>Plnění rozpočtu</a:t>
            </a:r>
            <a:br>
              <a:rPr lang="cs-CZ" sz="2400" b="1" dirty="0"/>
            </a:br>
            <a:r>
              <a:rPr lang="cs-CZ" sz="2400" b="1" dirty="0"/>
              <a:t>k 30.11.2023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72921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876CF65-7401-EC0A-950D-F96F8283D12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sz="2000" b="1" dirty="0"/>
              <a:t>Mgr. Pavla Zemančíková</a:t>
            </a:r>
            <a:endParaRPr lang="cs-CZ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9A15423-2CE6-B23D-7F00-7785207BE77A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r>
              <a:rPr lang="cs-CZ" sz="2000" dirty="0"/>
              <a:t>radní pro správu majetku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79592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room with a table and chairs&#10;&#10;Description automatically generated">
            <a:extLst>
              <a:ext uri="{FF2B5EF4-FFF2-40B4-BE49-F238E27FC236}">
                <a16:creationId xmlns:a16="http://schemas.microsoft.com/office/drawing/2014/main" id="{C62B5888-E8A4-D915-EFA6-3ECCB6720736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261" y="2032000"/>
            <a:ext cx="2511573" cy="2627313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43A925F-87A7-7FFD-0CE1-4FEE8731B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4971021" cy="665667"/>
          </a:xfrm>
        </p:spPr>
        <p:txBody>
          <a:bodyPr/>
          <a:lstStyle/>
          <a:p>
            <a:r>
              <a:rPr lang="cs-CZ" sz="2400" b="1" dirty="0"/>
              <a:t>Nově otevřená pediatrická ordinace na ZS Sadová</a:t>
            </a:r>
            <a:endParaRPr lang="cs-CZ" dirty="0"/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42DA1DBC-A289-AF16-CB55-8CF4A8D621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66018" y="2038723"/>
            <a:ext cx="2361109" cy="2627313"/>
          </a:xfrm>
          <a:prstGeom prst="rect">
            <a:avLst/>
          </a:prstGeom>
        </p:spPr>
      </p:pic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E7CFBD4-E780-1EB7-A494-74D822BB81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14580" y="2032000"/>
            <a:ext cx="2361108" cy="262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257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81FB76-F0B0-93C5-3B15-33D79C00D73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sz="2000" b="1" dirty="0" smtClean="0"/>
              <a:t>Mgr. Pavla </a:t>
            </a:r>
            <a:r>
              <a:rPr lang="cs-CZ" sz="2000" b="1" dirty="0"/>
              <a:t>Zemančíková</a:t>
            </a:r>
            <a:endParaRPr lang="cs-CZ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6322531-7A56-F8A7-CA0F-C2893A9BE326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r>
              <a:rPr lang="cs-CZ" sz="2000" dirty="0"/>
              <a:t>radní pro školství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677536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352FDF3-A3D5-C86E-6B11-39252EC88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 dirty="0"/>
              <a:t>Školství</a:t>
            </a:r>
            <a:endParaRPr lang="cs-CZ" dirty="0"/>
          </a:p>
        </p:txBody>
      </p:sp>
      <p:pic>
        <p:nvPicPr>
          <p:cNvPr id="8" name="Content Placeholder 7" descr="A close-up of a document&#10;&#10;Description automatically generated">
            <a:extLst>
              <a:ext uri="{FF2B5EF4-FFF2-40B4-BE49-F238E27FC236}">
                <a16:creationId xmlns:a16="http://schemas.microsoft.com/office/drawing/2014/main" id="{E35E7C10-B521-F6DB-AB05-83AC0240BEAB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538" y="1662316"/>
            <a:ext cx="4248150" cy="3002024"/>
          </a:xfrm>
          <a:ln w="3175">
            <a:solidFill>
              <a:schemeClr val="tx1"/>
            </a:solidFill>
          </a:ln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2529105-6679-4CB6-EE44-0EFF1A994695}"/>
              </a:ext>
            </a:extLst>
          </p:cNvPr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Čestné uznání za účast</a:t>
            </a:r>
            <a:b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ve výtvarném projektu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37676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7FADD34-41EB-A866-1FE8-A56738E5F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 dirty="0"/>
              <a:t>Školství</a:t>
            </a:r>
            <a:br>
              <a:rPr lang="cs-CZ" sz="2400" b="1" dirty="0"/>
            </a:br>
            <a:endParaRPr lang="cs-CZ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941568-620F-90EC-F18C-7F9EC84A4C8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000" b="1" dirty="0"/>
              <a:t>ZŠ </a:t>
            </a:r>
            <a:r>
              <a:rPr lang="cs-CZ" b="1" dirty="0" err="1" smtClean="0"/>
              <a:t>P</a:t>
            </a:r>
            <a:r>
              <a:rPr lang="cs-CZ" sz="2000" b="1" dirty="0" err="1" smtClean="0"/>
              <a:t>etlérská</a:t>
            </a:r>
            <a:endParaRPr lang="cs-CZ" sz="2000" b="1" dirty="0"/>
          </a:p>
          <a:p>
            <a:r>
              <a:rPr lang="cs-CZ" sz="2000" dirty="0"/>
              <a:t>Česko zpívá koledy </a:t>
            </a:r>
          </a:p>
          <a:p>
            <a:r>
              <a:rPr lang="cs-CZ" sz="2000" dirty="0" smtClean="0"/>
              <a:t>13.12.2023</a:t>
            </a:r>
            <a:endParaRPr lang="cs-CZ" sz="2000" dirty="0"/>
          </a:p>
          <a:p>
            <a:r>
              <a:rPr lang="cs-CZ" sz="2000" dirty="0"/>
              <a:t>16 h až 19 h</a:t>
            </a:r>
            <a:endParaRPr lang="en-US" sz="2000" dirty="0"/>
          </a:p>
          <a:p>
            <a:endParaRPr lang="cs-CZ" dirty="0"/>
          </a:p>
        </p:txBody>
      </p:sp>
      <p:pic>
        <p:nvPicPr>
          <p:cNvPr id="10" name="Content Placeholder 9" descr="A poster with cartoon girls and bells&#10;&#10;Description automatically generated">
            <a:extLst>
              <a:ext uri="{FF2B5EF4-FFF2-40B4-BE49-F238E27FC236}">
                <a16:creationId xmlns:a16="http://schemas.microsoft.com/office/drawing/2014/main" id="{7DBDD7CB-E890-5A1A-8B9D-978E678FF94D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538" y="481868"/>
            <a:ext cx="2961621" cy="4177445"/>
          </a:xfr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6000391-A056-483B-8795-0B142252699B}"/>
              </a:ext>
            </a:extLst>
          </p:cNvPr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46831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081CF-D314-FFAC-8213-BED2BF5EE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 dirty="0"/>
              <a:t>Školství</a:t>
            </a:r>
            <a:br>
              <a:rPr lang="cs-CZ" sz="2400" b="1" dirty="0"/>
            </a:b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BD53AA-CB8F-C65C-7863-0C9DC3F4F49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000" b="1" dirty="0"/>
              <a:t>ZŠ Školní</a:t>
            </a:r>
          </a:p>
          <a:p>
            <a:r>
              <a:rPr lang="cs-CZ" sz="2000" dirty="0"/>
              <a:t>50. výročí školy</a:t>
            </a:r>
          </a:p>
          <a:p>
            <a:r>
              <a:rPr lang="cs-CZ" sz="2000" dirty="0"/>
              <a:t>Akademie školy </a:t>
            </a:r>
          </a:p>
          <a:p>
            <a:r>
              <a:rPr lang="cs-CZ" sz="2000" dirty="0" smtClean="0"/>
              <a:t>29.11</a:t>
            </a:r>
            <a:r>
              <a:rPr lang="cs-CZ" sz="2000" dirty="0"/>
              <a:t>. a </a:t>
            </a:r>
            <a:r>
              <a:rPr lang="cs-CZ" sz="2000" dirty="0" smtClean="0"/>
              <a:t>30.11.2023</a:t>
            </a:r>
            <a:endParaRPr lang="cs-CZ" sz="2000" dirty="0"/>
          </a:p>
          <a:p>
            <a:r>
              <a:rPr lang="cs-CZ" sz="2000" dirty="0"/>
              <a:t>Den otevřených dveří</a:t>
            </a:r>
          </a:p>
          <a:p>
            <a:r>
              <a:rPr lang="cs-CZ" sz="2000" dirty="0" smtClean="0"/>
              <a:t>01.12.2023</a:t>
            </a:r>
            <a:endParaRPr lang="en-US" sz="2000" dirty="0"/>
          </a:p>
          <a:p>
            <a:endParaRPr lang="cs-CZ" dirty="0"/>
          </a:p>
        </p:txBody>
      </p:sp>
      <p:pic>
        <p:nvPicPr>
          <p:cNvPr id="7" name="Content Placeholder 6" descr="A group of people on a stage&#10;&#10;Description automatically generated">
            <a:extLst>
              <a:ext uri="{FF2B5EF4-FFF2-40B4-BE49-F238E27FC236}">
                <a16:creationId xmlns:a16="http://schemas.microsoft.com/office/drawing/2014/main" id="{640CA45D-D5DE-D2EB-C747-5C393D36DB1F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538" y="1382184"/>
            <a:ext cx="3888535" cy="3277129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B3788CD-E460-D3EF-8B4F-6BFE06F11933}"/>
              </a:ext>
            </a:extLst>
          </p:cNvPr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30471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92B64-A3BC-F866-44FA-D3DAE3749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 dirty="0"/>
              <a:t>Školství</a:t>
            </a: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74AC9D-70D3-85B1-54F0-F36661DB67E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cs-CZ" sz="2000" b="1" dirty="0"/>
              <a:t>ZŠ Krátká</a:t>
            </a:r>
          </a:p>
          <a:p>
            <a:pPr>
              <a:lnSpc>
                <a:spcPct val="90000"/>
              </a:lnSpc>
            </a:pPr>
            <a:r>
              <a:rPr lang="cs-CZ" sz="2000" dirty="0"/>
              <a:t>Okresní přebor v šachu</a:t>
            </a:r>
          </a:p>
          <a:p>
            <a:pPr>
              <a:lnSpc>
                <a:spcPct val="90000"/>
              </a:lnSpc>
            </a:pPr>
            <a:r>
              <a:rPr lang="cs-CZ" sz="2000" dirty="0"/>
              <a:t>SVČ Domeček Chomutov</a:t>
            </a:r>
          </a:p>
          <a:p>
            <a:pPr>
              <a:lnSpc>
                <a:spcPct val="90000"/>
              </a:lnSpc>
            </a:pPr>
            <a:r>
              <a:rPr lang="cs-CZ" sz="2000" dirty="0" smtClean="0"/>
              <a:t>01.11.2023</a:t>
            </a:r>
            <a:endParaRPr lang="cs-CZ" sz="2000" dirty="0"/>
          </a:p>
          <a:p>
            <a:pPr>
              <a:lnSpc>
                <a:spcPct val="90000"/>
              </a:lnSpc>
            </a:pPr>
            <a:r>
              <a:rPr lang="cs-CZ" sz="2000" dirty="0"/>
              <a:t>127 hráčů</a:t>
            </a:r>
          </a:p>
          <a:p>
            <a:pPr>
              <a:lnSpc>
                <a:spcPct val="90000"/>
              </a:lnSpc>
            </a:pPr>
            <a:r>
              <a:rPr lang="cs-CZ" sz="2000" dirty="0"/>
              <a:t>1. místo – kategorie</a:t>
            </a:r>
            <a:br>
              <a:rPr lang="cs-CZ" sz="2000" dirty="0"/>
            </a:br>
            <a:r>
              <a:rPr lang="cs-CZ" sz="2000" dirty="0"/>
              <a:t>ZŠ II</a:t>
            </a:r>
            <a:r>
              <a:rPr lang="cs-CZ" sz="2000" dirty="0" smtClean="0"/>
              <a:t>. st</a:t>
            </a:r>
            <a:r>
              <a:rPr lang="cs-CZ" sz="2000" dirty="0"/>
              <a:t>.</a:t>
            </a:r>
          </a:p>
          <a:p>
            <a:endParaRPr lang="cs-CZ" dirty="0"/>
          </a:p>
        </p:txBody>
      </p:sp>
      <p:pic>
        <p:nvPicPr>
          <p:cNvPr id="7" name="Content Placeholder 6" descr="A group of people playing chess&#10;&#10;Description automatically generated">
            <a:extLst>
              <a:ext uri="{FF2B5EF4-FFF2-40B4-BE49-F238E27FC236}">
                <a16:creationId xmlns:a16="http://schemas.microsoft.com/office/drawing/2014/main" id="{D6BFAFBD-86D8-F70E-65E1-A0757D7E3D00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538" y="1384300"/>
            <a:ext cx="3886024" cy="3275013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86A3A97-1DB6-DC1D-5604-0F231251429F}"/>
              </a:ext>
            </a:extLst>
          </p:cNvPr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0903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 descr="A long shot of a road&#10;&#10;Description automatically generated">
            <a:extLst>
              <a:ext uri="{FF2B5EF4-FFF2-40B4-BE49-F238E27FC236}">
                <a16:creationId xmlns:a16="http://schemas.microsoft.com/office/drawing/2014/main" id="{D68BC1E4-BB48-07F8-588E-4E575B6C46B3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888" y="1095375"/>
            <a:ext cx="4944137" cy="2754313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49665B07-A939-684C-8CC0-36B013031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 dirty="0"/>
              <a:t>Revitalizace </a:t>
            </a:r>
            <a:r>
              <a:rPr lang="cs-CZ" dirty="0"/>
              <a:t>Královéhradecké</a:t>
            </a:r>
            <a:br>
              <a:rPr lang="cs-CZ" dirty="0"/>
            </a:br>
            <a:r>
              <a:rPr lang="cs-CZ" dirty="0"/>
              <a:t>ulice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62EDF50-D080-DB2D-D017-14E7B809C7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Dodavatel: SILNICE TOPOLANY a.s. Cena: 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34.026.016 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Kč vč. DPH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15533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00EBC-3B6A-2F22-8648-5AFDF8D2E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 dirty="0"/>
              <a:t>Školství</a:t>
            </a:r>
            <a:br>
              <a:rPr lang="cs-CZ" sz="2400" b="1" dirty="0"/>
            </a:b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CE7C2C-7729-B647-855A-191F15AA43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8313" y="1328217"/>
            <a:ext cx="3959539" cy="703783"/>
          </a:xfrm>
        </p:spPr>
        <p:txBody>
          <a:bodyPr/>
          <a:lstStyle/>
          <a:p>
            <a:pPr marL="0" indent="0">
              <a:buNone/>
            </a:pPr>
            <a:r>
              <a:rPr lang="cs-CZ" sz="2000" b="1" dirty="0"/>
              <a:t>ZŠ Krátká</a:t>
            </a:r>
          </a:p>
          <a:p>
            <a:r>
              <a:rPr lang="cs-CZ" sz="2000" dirty="0"/>
              <a:t>Plávání pro Klášterec</a:t>
            </a:r>
            <a:br>
              <a:rPr lang="cs-CZ" sz="2000" dirty="0"/>
            </a:br>
            <a:r>
              <a:rPr lang="cs-CZ" sz="2000" dirty="0"/>
              <a:t>nad Ohří</a:t>
            </a:r>
          </a:p>
          <a:p>
            <a:endParaRPr lang="cs-CZ" dirty="0"/>
          </a:p>
        </p:txBody>
      </p:sp>
      <p:pic>
        <p:nvPicPr>
          <p:cNvPr id="8" name="Content Placeholder 7" descr="A swimming pool with a red mat&#10;&#10;Description automatically generated">
            <a:extLst>
              <a:ext uri="{FF2B5EF4-FFF2-40B4-BE49-F238E27FC236}">
                <a16:creationId xmlns:a16="http://schemas.microsoft.com/office/drawing/2014/main" id="{E40B1AB8-55A0-57EA-6F75-3778055D1D12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039" y="1384300"/>
            <a:ext cx="3260649" cy="3275013"/>
          </a:xfrm>
        </p:spPr>
      </p:pic>
      <p:pic>
        <p:nvPicPr>
          <p:cNvPr id="6" name="Obrázek 4">
            <a:extLst>
              <a:ext uri="{FF2B5EF4-FFF2-40B4-BE49-F238E27FC236}">
                <a16:creationId xmlns:a16="http://schemas.microsoft.com/office/drawing/2014/main" id="{93C86C5A-986D-B9AB-BEA0-E6F33358B5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313" y="2443405"/>
            <a:ext cx="3959225" cy="763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8495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7A3C3-DF64-055C-F7E7-ABDFE2716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 dirty="0"/>
              <a:t>Školství</a:t>
            </a:r>
            <a:br>
              <a:rPr lang="cs-CZ" sz="2400" b="1" dirty="0"/>
            </a:br>
            <a:r>
              <a:rPr lang="cs-CZ" sz="2400" b="1" dirty="0"/>
              <a:t>a sociální oblast</a:t>
            </a: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B4DD2B-EA5A-7B7A-B4B3-C1D32905A30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cs-CZ" sz="2000" b="1" dirty="0"/>
              <a:t>Cena Rady vlády pro seniory a stárnutí populace</a:t>
            </a:r>
          </a:p>
          <a:p>
            <a:pPr>
              <a:lnSpc>
                <a:spcPct val="90000"/>
              </a:lnSpc>
            </a:pPr>
            <a:r>
              <a:rPr lang="cs-CZ" sz="2000" dirty="0"/>
              <a:t>9. ročník soutěže</a:t>
            </a:r>
          </a:p>
          <a:p>
            <a:pPr>
              <a:lnSpc>
                <a:spcPct val="90000"/>
              </a:lnSpc>
            </a:pPr>
            <a:r>
              <a:rPr lang="cs-CZ" sz="2000" dirty="0"/>
              <a:t>Poznáváme společně pod jednou střechou</a:t>
            </a:r>
          </a:p>
          <a:p>
            <a:pPr>
              <a:lnSpc>
                <a:spcPct val="90000"/>
              </a:lnSpc>
            </a:pPr>
            <a:r>
              <a:rPr lang="cs-CZ" sz="2000" dirty="0"/>
              <a:t>3. místo v kategorii </a:t>
            </a:r>
            <a:r>
              <a:rPr lang="cs-CZ" sz="2000" dirty="0" smtClean="0"/>
              <a:t>kolektiv/projekt</a:t>
            </a:r>
            <a:endParaRPr lang="cs-CZ" sz="2000" dirty="0"/>
          </a:p>
          <a:p>
            <a:endParaRPr lang="cs-CZ" dirty="0"/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A8E7A933-7C6D-E0D9-E15F-31A1FF3EC725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 rotWithShape="1">
          <a:blip r:embed="rId2"/>
          <a:srcRect l="4424" r="16158" b="-3"/>
          <a:stretch/>
        </p:blipFill>
        <p:spPr>
          <a:xfrm>
            <a:off x="5651500" y="1750189"/>
            <a:ext cx="3024188" cy="25432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991219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275AB04-E561-DF1F-E14B-DA377B69097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sz="2000" b="1" dirty="0"/>
              <a:t>Ing. Jiří Jaroš</a:t>
            </a:r>
            <a:endParaRPr lang="cs-CZ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A611B5E-049F-C860-6D2A-FF4B907A9408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r>
              <a:rPr lang="cs-CZ" sz="2000" dirty="0"/>
              <a:t>radní pro místní hospodářství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67769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A snow covered field with trees and buildings&#10;&#10;Description automatically generated">
            <a:extLst>
              <a:ext uri="{FF2B5EF4-FFF2-40B4-BE49-F238E27FC236}">
                <a16:creationId xmlns:a16="http://schemas.microsoft.com/office/drawing/2014/main" id="{CBC66AA9-191A-B807-FC13-8DF797D5A63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2730" y="2217919"/>
            <a:ext cx="3260382" cy="2447925"/>
          </a:xfrm>
        </p:spPr>
      </p:pic>
      <p:pic>
        <p:nvPicPr>
          <p:cNvPr id="11" name="Content Placeholder 10" descr="A snow covered grass and trees&#10;&#10;Description automatically generated">
            <a:extLst>
              <a:ext uri="{FF2B5EF4-FFF2-40B4-BE49-F238E27FC236}">
                <a16:creationId xmlns:a16="http://schemas.microsoft.com/office/drawing/2014/main" id="{68D318D0-6759-3507-149C-B40DAD0DD51F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650" y="2217919"/>
            <a:ext cx="1830713" cy="2447925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F2B4C4CC-5657-0095-7EF2-4FB543E4F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 dirty="0"/>
              <a:t>Výměna uschlých stromů</a:t>
            </a:r>
            <a:endParaRPr lang="cs-CZ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D2D013D-D1F3-EA89-8B92-B7B7BDCCA74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000" dirty="0" smtClean="0"/>
              <a:t>Dodavatel: </a:t>
            </a:r>
            <a:r>
              <a:rPr lang="cs-CZ" sz="2000" dirty="0"/>
              <a:t>H – rekultivace</a:t>
            </a:r>
          </a:p>
          <a:p>
            <a:pPr marL="0" indent="0">
              <a:buNone/>
            </a:pPr>
            <a:r>
              <a:rPr lang="cs-CZ" sz="2000" dirty="0" smtClean="0"/>
              <a:t>Cena: </a:t>
            </a:r>
            <a:r>
              <a:rPr lang="cs-CZ" sz="2000" dirty="0"/>
              <a:t>0 Kč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71754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6E538E8-FA16-0EBE-0FFB-BBE676A19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 dirty="0" err="1"/>
              <a:t>Broukoviště</a:t>
            </a:r>
            <a:endParaRPr lang="cs-CZ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F744806-2478-A8EE-456C-A894B161284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000" dirty="0" smtClean="0"/>
              <a:t>Dodavatel: </a:t>
            </a:r>
            <a:r>
              <a:rPr lang="cs-CZ" sz="2000" dirty="0"/>
              <a:t>Klášterecká kyselka</a:t>
            </a:r>
          </a:p>
          <a:p>
            <a:pPr marL="0" indent="0">
              <a:buNone/>
            </a:pPr>
            <a:r>
              <a:rPr lang="cs-CZ" sz="2000" dirty="0" smtClean="0"/>
              <a:t>Cena: </a:t>
            </a:r>
            <a:r>
              <a:rPr lang="cs-CZ" sz="2000" dirty="0" smtClean="0"/>
              <a:t>5.000 </a:t>
            </a:r>
            <a:r>
              <a:rPr lang="cs-CZ" sz="2000" dirty="0"/>
              <a:t>Kč</a:t>
            </a:r>
          </a:p>
          <a:p>
            <a:endParaRPr lang="cs-CZ" dirty="0"/>
          </a:p>
        </p:txBody>
      </p:sp>
      <p:pic>
        <p:nvPicPr>
          <p:cNvPr id="17" name="Content Placeholder 16" descr="A pile of logs in the woods&#10;&#10;Description automatically generated">
            <a:extLst>
              <a:ext uri="{FF2B5EF4-FFF2-40B4-BE49-F238E27FC236}">
                <a16:creationId xmlns:a16="http://schemas.microsoft.com/office/drawing/2014/main" id="{53E1D291-643B-3B45-16A0-22921CC4B2C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151" y="2211388"/>
            <a:ext cx="3271525" cy="2447925"/>
          </a:xfrm>
        </p:spPr>
      </p:pic>
      <p:pic>
        <p:nvPicPr>
          <p:cNvPr id="19" name="Content Placeholder 18" descr="A pile of wood in a park&#10;&#10;Description automatically generated">
            <a:extLst>
              <a:ext uri="{FF2B5EF4-FFF2-40B4-BE49-F238E27FC236}">
                <a16:creationId xmlns:a16="http://schemas.microsoft.com/office/drawing/2014/main" id="{B03C5F56-FA7C-5B4D-91FC-F524C2FE715D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453" y="2211388"/>
            <a:ext cx="3252407" cy="2447925"/>
          </a:xfrm>
        </p:spPr>
      </p:pic>
    </p:spTree>
    <p:extLst>
      <p:ext uri="{BB962C8B-B14F-4D97-AF65-F5344CB8AC3E}">
        <p14:creationId xmlns:p14="http://schemas.microsoft.com/office/powerpoint/2010/main" val="36620138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A car parked on a street corner&#10;&#10;Description automatically generated">
            <a:extLst>
              <a:ext uri="{FF2B5EF4-FFF2-40B4-BE49-F238E27FC236}">
                <a16:creationId xmlns:a16="http://schemas.microsoft.com/office/drawing/2014/main" id="{4225D7AB-1A10-3E23-8100-9B1CFD42E72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142" y="2211388"/>
            <a:ext cx="1830886" cy="2447925"/>
          </a:xfrm>
        </p:spPr>
      </p:pic>
      <p:pic>
        <p:nvPicPr>
          <p:cNvPr id="11" name="Content Placeholder 10" descr="A street with cars and lights on it&#10;&#10;Description automatically generated">
            <a:extLst>
              <a:ext uri="{FF2B5EF4-FFF2-40B4-BE49-F238E27FC236}">
                <a16:creationId xmlns:a16="http://schemas.microsoft.com/office/drawing/2014/main" id="{849FD966-42A6-A710-547A-6818F12003AE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942" y="2211388"/>
            <a:ext cx="1833425" cy="2447925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51C7B70C-FA34-79E9-294F-1ED2B351C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 dirty="0"/>
              <a:t>Vánoční</a:t>
            </a:r>
            <a:br>
              <a:rPr lang="cs-CZ" sz="2400" b="1" dirty="0"/>
            </a:br>
            <a:r>
              <a:rPr lang="cs-CZ" sz="2400" b="1" dirty="0"/>
              <a:t>výzdoba</a:t>
            </a:r>
            <a:endParaRPr lang="cs-CZ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2EBFB73-ABA7-C971-F92B-10FE5E29AE7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000" dirty="0" smtClean="0"/>
              <a:t>Dodavatel: </a:t>
            </a:r>
            <a:r>
              <a:rPr lang="cs-CZ" sz="2000" dirty="0" err="1"/>
              <a:t>MK-mont</a:t>
            </a:r>
            <a:r>
              <a:rPr lang="cs-CZ" sz="2000" dirty="0"/>
              <a:t> </a:t>
            </a:r>
            <a:r>
              <a:rPr lang="cs-CZ" sz="2000" dirty="0" err="1"/>
              <a:t>illuminations</a:t>
            </a:r>
            <a:endParaRPr lang="cs-CZ" sz="2000" dirty="0"/>
          </a:p>
          <a:p>
            <a:pPr marL="0" indent="0">
              <a:buNone/>
            </a:pPr>
            <a:r>
              <a:rPr lang="cs-CZ" sz="2000" dirty="0" smtClean="0"/>
              <a:t>Cena: </a:t>
            </a:r>
            <a:r>
              <a:rPr lang="cs-CZ" sz="2000" dirty="0" smtClean="0"/>
              <a:t>700.000 </a:t>
            </a:r>
            <a:r>
              <a:rPr lang="cs-CZ" sz="2000" dirty="0"/>
              <a:t>Kč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238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building with a walkway and a walkway&#10;&#10;Description automatically generated with medium confidence">
            <a:extLst>
              <a:ext uri="{FF2B5EF4-FFF2-40B4-BE49-F238E27FC236}">
                <a16:creationId xmlns:a16="http://schemas.microsoft.com/office/drawing/2014/main" id="{02BE936C-9CC4-EB39-8D14-8BBC5FA04790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888" y="1095375"/>
            <a:ext cx="4887935" cy="2754313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074A72A-933B-D9F6-A2D2-CAFFC77DF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 dirty="0"/>
              <a:t>Revitalizace veřejného prostoru</a:t>
            </a:r>
            <a:br>
              <a:rPr lang="cs-CZ" sz="2400" b="1" dirty="0"/>
            </a:br>
            <a:r>
              <a:rPr lang="cs-CZ" sz="2400" b="1" dirty="0" smtClean="0"/>
              <a:t>Sadové ulice</a:t>
            </a:r>
            <a:endParaRPr lang="cs-CZ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703918-8007-1F86-3E1C-8AD7AD1856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Dodavatel: SILNICE TOPOLANY a.s.</a:t>
            </a:r>
          </a:p>
          <a:p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Cena: 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20.312.916</a:t>
            </a:r>
            <a:r>
              <a:rPr lang="cs-CZ" dirty="0" smtClean="0"/>
              <a:t> 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Kč vč. DPH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96761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person walking on a street&#10;&#10;Description automatically generated">
            <a:extLst>
              <a:ext uri="{FF2B5EF4-FFF2-40B4-BE49-F238E27FC236}">
                <a16:creationId xmlns:a16="http://schemas.microsoft.com/office/drawing/2014/main" id="{609E7ECF-70F3-95EE-4F3D-B4B1DEA81E22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888" y="1095375"/>
            <a:ext cx="4887935" cy="2754313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5C090E9-D358-5CDF-C3A8-D9F36F083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3280727" cy="684000"/>
          </a:xfrm>
        </p:spPr>
        <p:txBody>
          <a:bodyPr/>
          <a:lstStyle/>
          <a:p>
            <a:r>
              <a:rPr lang="cs-CZ" sz="2400" b="1" dirty="0"/>
              <a:t>Rekonstrukce </a:t>
            </a:r>
            <a:r>
              <a:rPr lang="cs-CZ" sz="2400" b="1" dirty="0" smtClean="0"/>
              <a:t>ulice Boženy </a:t>
            </a:r>
            <a:r>
              <a:rPr lang="cs-CZ" sz="2400" b="1" dirty="0"/>
              <a:t>Němcové</a:t>
            </a:r>
            <a:endParaRPr lang="cs-CZ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FFCAFC-D31B-F38C-F24C-B3AB013212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Dodavatel: STAVMAX Group s.r.o.</a:t>
            </a:r>
          </a:p>
          <a:p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Cena: 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23.694.407 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Kč vč. DPH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1252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group of people working on a road&#10;&#10;Description automatically generated">
            <a:extLst>
              <a:ext uri="{FF2B5EF4-FFF2-40B4-BE49-F238E27FC236}">
                <a16:creationId xmlns:a16="http://schemas.microsoft.com/office/drawing/2014/main" id="{EDE9528A-B263-93F4-53C7-A41162818B3C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888" y="1095375"/>
            <a:ext cx="4905207" cy="2754313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80B29E4-41A9-773F-3D2C-4E62B9903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 dirty="0"/>
              <a:t>Rekonstrukce</a:t>
            </a:r>
            <a:br>
              <a:rPr lang="cs-CZ" sz="2400" b="1" dirty="0"/>
            </a:br>
            <a:r>
              <a:rPr lang="cs-CZ" sz="2400" b="1" dirty="0" smtClean="0"/>
              <a:t>Olšové ulice</a:t>
            </a:r>
            <a:endParaRPr lang="cs-CZ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CF6EF8-4CE4-38F4-E33B-D4EAD9E6BF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Dodavatel: HERKUL a.s.</a:t>
            </a:r>
          </a:p>
          <a:p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Cena: 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7.237.249 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Kč vč. DPH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6821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long shot of a street&#10;&#10;Description automatically generated">
            <a:extLst>
              <a:ext uri="{FF2B5EF4-FFF2-40B4-BE49-F238E27FC236}">
                <a16:creationId xmlns:a16="http://schemas.microsoft.com/office/drawing/2014/main" id="{194429C9-A357-35C4-E74E-2ECC6FD43189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888" y="1095375"/>
            <a:ext cx="4905207" cy="2754313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785A7B0-9D32-66FA-CD4C-6476BE1A5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 dirty="0"/>
              <a:t>Rekonstrukce</a:t>
            </a:r>
            <a:br>
              <a:rPr lang="cs-CZ" sz="2400" b="1" dirty="0"/>
            </a:br>
            <a:r>
              <a:rPr lang="cs-CZ" sz="2400" b="1" dirty="0" smtClean="0"/>
              <a:t>Větrné ulice</a:t>
            </a:r>
            <a:endParaRPr lang="cs-CZ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D06738-E348-740F-4674-DD82903A37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Dodavatel: HERKUL a.s.</a:t>
            </a:r>
            <a:b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Cena: 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6.764.426 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Kč vč. DPH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2175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6245A7-D453-0862-A52E-7C9435A4735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sz="2000" b="1" dirty="0"/>
              <a:t>Mgr. Vojtěch Marvan</a:t>
            </a:r>
            <a:endParaRPr lang="cs-CZ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E1B6675-155F-4535-6EA3-702FB4CE8478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r>
              <a:rPr lang="cs-CZ" sz="2000" dirty="0"/>
              <a:t>radní pro komunikaci a cestovní ruch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8746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67E4C21C-8CB3-4137-0B7F-D5FAB6D6D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 dirty="0"/>
              <a:t>Společně pro Klášterec</a:t>
            </a:r>
            <a:endParaRPr lang="cs-CZ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2C888FF-5CDD-0780-D6B2-13785004916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sz="2000" b="1" dirty="0">
                <a:latin typeface="Verdana" panose="020B0604030504040204" pitchFamily="34" charset="0"/>
                <a:ea typeface="Verdana" panose="020B0604030504040204" pitchFamily="34" charset="0"/>
              </a:rPr>
              <a:t>Jan Svoboda 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– vánoční nazdobení douglasky</a:t>
            </a:r>
            <a:b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na </a:t>
            </a:r>
            <a:r>
              <a:rPr lang="cs-CZ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Petlérské</a:t>
            </a:r>
            <a:endParaRPr lang="cs-CZ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sz="2000" b="1" dirty="0">
                <a:latin typeface="Verdana" panose="020B0604030504040204" pitchFamily="34" charset="0"/>
                <a:ea typeface="Verdana" panose="020B0604030504040204" pitchFamily="34" charset="0"/>
              </a:rPr>
              <a:t>Irena </a:t>
            </a:r>
            <a:r>
              <a:rPr lang="cs-CZ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Repková</a:t>
            </a:r>
            <a:r>
              <a:rPr lang="cs-CZ" sz="2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– úprava povrchu a nové prvky</a:t>
            </a:r>
            <a:b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na psím hřišti</a:t>
            </a:r>
          </a:p>
          <a:p>
            <a:r>
              <a:rPr lang="cs-CZ" sz="2000" b="1" dirty="0">
                <a:latin typeface="Verdana" panose="020B0604030504040204" pitchFamily="34" charset="0"/>
                <a:ea typeface="Verdana" panose="020B0604030504040204" pitchFamily="34" charset="0"/>
              </a:rPr>
              <a:t>Antonín Škoda 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– trampolína do země</a:t>
            </a:r>
            <a:b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v Klášterecké Jeseni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488B4DB-5798-A895-8B63-582A534F6D3B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Hlasování od </a:t>
            </a:r>
            <a:r>
              <a:rPr lang="cs-CZ" sz="2000" b="1" dirty="0">
                <a:latin typeface="Verdana" panose="020B0604030504040204" pitchFamily="34" charset="0"/>
                <a:ea typeface="Verdana" panose="020B0604030504040204" pitchFamily="34" charset="0"/>
              </a:rPr>
              <a:t>01. do </a:t>
            </a:r>
            <a:r>
              <a:rPr lang="cs-CZ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15.12.2023</a:t>
            </a:r>
            <a:endParaRPr lang="cs-CZ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cs-CZ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D3D4A6F8-0894-FC4F-550D-3F2C9ECD3BB0}"/>
              </a:ext>
            </a:extLst>
          </p:cNvPr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r>
              <a:rPr lang="cs-CZ" sz="2000" b="1" dirty="0">
                <a:latin typeface="Verdana" panose="020B0604030504040204" pitchFamily="34" charset="0"/>
                <a:ea typeface="Verdana" panose="020B0604030504040204" pitchFamily="34" charset="0"/>
              </a:rPr>
              <a:t>Jaroslav Krejsa 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– zóna pro aktivní seniory</a:t>
            </a:r>
            <a:b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v Topolové</a:t>
            </a:r>
          </a:p>
          <a:p>
            <a:r>
              <a:rPr lang="cs-CZ" sz="2000" b="1" dirty="0">
                <a:latin typeface="Verdana" panose="020B0604030504040204" pitchFamily="34" charset="0"/>
                <a:ea typeface="Verdana" panose="020B0604030504040204" pitchFamily="34" charset="0"/>
              </a:rPr>
              <a:t>Michaela Hajná 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– stezka</a:t>
            </a:r>
            <a:b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pro bosé nohy a 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hry na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chodník v </a:t>
            </a:r>
            <a:r>
              <a:rPr lang="cs-CZ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cykloparku</a:t>
            </a:r>
            <a:endParaRPr lang="cs-CZ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sz="2000" b="1" dirty="0">
                <a:latin typeface="Verdana" panose="020B0604030504040204" pitchFamily="34" charset="0"/>
                <a:ea typeface="Verdana" panose="020B0604030504040204" pitchFamily="34" charset="0"/>
              </a:rPr>
              <a:t>Petra </a:t>
            </a:r>
            <a:r>
              <a:rPr lang="cs-CZ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Šmejcová</a:t>
            </a:r>
            <a:r>
              <a:rPr lang="cs-CZ" sz="2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– stezka pro bosé nohy v lázeňském parku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3448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A poster with a mountain and text&#10;&#10;Description automatically generated">
            <a:extLst>
              <a:ext uri="{FF2B5EF4-FFF2-40B4-BE49-F238E27FC236}">
                <a16:creationId xmlns:a16="http://schemas.microsoft.com/office/drawing/2014/main" id="{9B8CF2CD-EF3F-4066-8D63-12B6D9B21E78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006" y="975833"/>
            <a:ext cx="2603166" cy="3683480"/>
          </a:xfr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943E32FB-7D73-4C3F-AFB1-6812B2504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 dirty="0"/>
              <a:t>Galerie Kryt</a:t>
            </a:r>
            <a:endParaRPr lang="cs-CZ" dirty="0"/>
          </a:p>
        </p:txBody>
      </p:sp>
      <p:pic>
        <p:nvPicPr>
          <p:cNvPr id="10" name="Content Placeholder 8">
            <a:extLst>
              <a:ext uri="{FF2B5EF4-FFF2-40B4-BE49-F238E27FC236}">
                <a16:creationId xmlns:a16="http://schemas.microsoft.com/office/drawing/2014/main" id="{C0D56333-340C-1AC6-0877-9DABC757FC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16199" y="979994"/>
            <a:ext cx="2759489" cy="3679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94428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1244</TotalTime>
  <Words>362</Words>
  <Application>Microsoft Office PowerPoint</Application>
  <PresentationFormat>Předvádění na obrazovce (16:9)</PresentationFormat>
  <Paragraphs>77</Paragraphs>
  <Slides>25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30" baseType="lpstr">
      <vt:lpstr>Arial</vt:lpstr>
      <vt:lpstr>Calibri</vt:lpstr>
      <vt:lpstr>System Font Regular</vt:lpstr>
      <vt:lpstr>Verdana</vt:lpstr>
      <vt:lpstr>Motiv systému Office</vt:lpstr>
      <vt:lpstr>Prezentace aplikace PowerPoint</vt:lpstr>
      <vt:lpstr>Revitalizace Královéhradecké ulice</vt:lpstr>
      <vt:lpstr>Revitalizace veřejného prostoru Sadové ulice</vt:lpstr>
      <vt:lpstr>Rekonstrukce ulice Boženy Němcové</vt:lpstr>
      <vt:lpstr>Rekonstrukce Olšové ulice</vt:lpstr>
      <vt:lpstr>Rekonstrukce Větrné ulice</vt:lpstr>
      <vt:lpstr>Prezentace aplikace PowerPoint</vt:lpstr>
      <vt:lpstr>Společně pro Klášterec</vt:lpstr>
      <vt:lpstr>Galerie Kryt</vt:lpstr>
      <vt:lpstr>Kalendář města 2024</vt:lpstr>
      <vt:lpstr>Prezentace aplikace PowerPoint</vt:lpstr>
      <vt:lpstr>Plnění rozpočtu k 30.11.2023</vt:lpstr>
      <vt:lpstr>Prezentace aplikace PowerPoint</vt:lpstr>
      <vt:lpstr>Nově otevřená pediatrická ordinace na ZS Sadová</vt:lpstr>
      <vt:lpstr>Prezentace aplikace PowerPoint</vt:lpstr>
      <vt:lpstr>Školství</vt:lpstr>
      <vt:lpstr>Školství </vt:lpstr>
      <vt:lpstr>Školství </vt:lpstr>
      <vt:lpstr>Školství</vt:lpstr>
      <vt:lpstr>Školství </vt:lpstr>
      <vt:lpstr>Školství a sociální oblast</vt:lpstr>
      <vt:lpstr>Prezentace aplikace PowerPoint</vt:lpstr>
      <vt:lpstr>Výměna uschlých stromů</vt:lpstr>
      <vt:lpstr>Broukoviště</vt:lpstr>
      <vt:lpstr>Vánoční výzdoba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Pavel Endršt</dc:creator>
  <cp:lastModifiedBy>Dlouhá Veronika, Ing.</cp:lastModifiedBy>
  <cp:revision>113</cp:revision>
  <cp:lastPrinted>2023-02-19T12:48:17Z</cp:lastPrinted>
  <dcterms:created xsi:type="dcterms:W3CDTF">2018-10-31T08:36:17Z</dcterms:created>
  <dcterms:modified xsi:type="dcterms:W3CDTF">2023-12-05T13:22:17Z</dcterms:modified>
</cp:coreProperties>
</file>