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72" r:id="rId5"/>
    <p:sldId id="273" r:id="rId6"/>
    <p:sldId id="274" r:id="rId7"/>
    <p:sldId id="258" r:id="rId8"/>
    <p:sldId id="275" r:id="rId9"/>
    <p:sldId id="276" r:id="rId10"/>
    <p:sldId id="277" r:id="rId11"/>
    <p:sldId id="261" r:id="rId12"/>
    <p:sldId id="262" r:id="rId13"/>
    <p:sldId id="263" r:id="rId14"/>
    <p:sldId id="278" r:id="rId15"/>
    <p:sldId id="265" r:id="rId16"/>
    <p:sldId id="279" r:id="rId17"/>
    <p:sldId id="280" r:id="rId18"/>
    <p:sldId id="281" r:id="rId19"/>
    <p:sldId id="282" r:id="rId20"/>
    <p:sldId id="283" r:id="rId21"/>
    <p:sldId id="284" r:id="rId22"/>
    <p:sldId id="268" r:id="rId23"/>
    <p:sldId id="285" r:id="rId24"/>
    <p:sldId id="286" r:id="rId25"/>
    <p:sldId id="287" r:id="rId26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6F3570-0E8D-3044-8923-EC784FBB2B48}">
          <p14:sldIdLst>
            <p14:sldId id="256"/>
            <p14:sldId id="257"/>
            <p14:sldId id="271"/>
            <p14:sldId id="272"/>
            <p14:sldId id="273"/>
            <p14:sldId id="274"/>
            <p14:sldId id="258"/>
            <p14:sldId id="275"/>
            <p14:sldId id="276"/>
            <p14:sldId id="277"/>
            <p14:sldId id="261"/>
            <p14:sldId id="262"/>
            <p14:sldId id="263"/>
            <p14:sldId id="278"/>
            <p14:sldId id="265"/>
            <p14:sldId id="279"/>
            <p14:sldId id="280"/>
            <p14:sldId id="281"/>
            <p14:sldId id="282"/>
            <p14:sldId id="283"/>
            <p14:sldId id="284"/>
            <p14:sldId id="268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4B"/>
    <a:srgbClr val="E62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2" autoAdjust="0"/>
    <p:restoredTop sz="96305" autoAdjust="0"/>
  </p:normalViewPr>
  <p:slideViewPr>
    <p:cSldViewPr snapToGrid="0">
      <p:cViewPr varScale="1">
        <p:scale>
          <a:sx n="146" d="100"/>
          <a:sy n="146" d="100"/>
        </p:scale>
        <p:origin x="60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096" y="176"/>
      </p:cViewPr>
      <p:guideLst>
        <p:guide orient="horz" pos="3224"/>
        <p:guide pos="2236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4A2E166-AF91-4A2F-9351-1D0B31BEC70C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96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20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bor výstavby a rozvoje měs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7B1536-54E0-F51E-59BF-CF31013E15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92500" y="4155314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Titul Jméno Příjmení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BF428C29-EC16-7FA8-7AAB-2DF50E8413F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92500" y="4443313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Pozice</a:t>
            </a:r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65" userDrawn="1">
          <p15:clr>
            <a:srgbClr val="FBAE40"/>
          </p15:clr>
        </p15:guide>
        <p15:guide id="3" pos="295" userDrawn="1">
          <p15:clr>
            <a:srgbClr val="FBAE40"/>
          </p15:clr>
        </p15:guide>
        <p15:guide id="4" pos="22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foto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887" y="987425"/>
            <a:ext cx="5003801" cy="3671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4" y="414988"/>
            <a:ext cx="2946299" cy="90226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53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22" userDrawn="1">
          <p15:clr>
            <a:srgbClr val="FBAE40"/>
          </p15:clr>
        </p15:guide>
        <p15:guide id="6" orient="horz" pos="2414" userDrawn="1">
          <p15:clr>
            <a:srgbClr val="FBAE40"/>
          </p15:clr>
        </p15:guide>
        <p15:guide id="7" pos="231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Text odrážky – Foto 1 – Popi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59225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A3582E2E-36DD-3661-7457-E70406610DC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3" y="1328217"/>
            <a:ext cx="3959539" cy="25325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2000" indent="-342000" algn="l">
              <a:lnSpc>
                <a:spcPct val="100000"/>
              </a:lnSpc>
              <a:spcBef>
                <a:spcPts val="0"/>
              </a:spcBef>
              <a:buFont typeface="System Font Regular"/>
              <a:buChar char="—"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651501" y="1384300"/>
            <a:ext cx="3024187" cy="327501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3324E7-A451-EFB6-4999-1071901DDBB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8314" y="3962400"/>
            <a:ext cx="3245994" cy="73599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Popiska</a:t>
            </a:r>
          </a:p>
        </p:txBody>
      </p:sp>
    </p:spTree>
    <p:extLst>
      <p:ext uri="{BB962C8B-B14F-4D97-AF65-F5344CB8AC3E}">
        <p14:creationId xmlns:p14="http://schemas.microsoft.com/office/powerpoint/2010/main" val="142273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72" userDrawn="1">
          <p15:clr>
            <a:srgbClr val="FBAE40"/>
          </p15:clr>
        </p15:guide>
        <p15:guide id="5" pos="2789" userDrawn="1">
          <p15:clr>
            <a:srgbClr val="FBAE40"/>
          </p15:clr>
        </p15:guide>
        <p15:guide id="6" pos="297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Text – Foto/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F524BD77-476B-151D-A5B3-272B644544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2149231"/>
            <a:ext cx="8207375" cy="251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Foto/tabulka</a:t>
            </a:r>
            <a:endParaRPr lang="cs-CZ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DA074C2D-39C9-AE0C-E35D-23588966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59225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7A9F6D3C-F817-667D-C150-73D92043D6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2" y="1328217"/>
            <a:ext cx="8207375" cy="5815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louhý Headline – Foto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887" y="1347787"/>
            <a:ext cx="5003801" cy="331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4" y="414988"/>
            <a:ext cx="5740654" cy="66566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2318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9" userDrawn="1">
          <p15:clr>
            <a:srgbClr val="FBAE40"/>
          </p15:clr>
        </p15:guide>
        <p15:guide id="6" orient="horz" pos="2414" userDrawn="1">
          <p15:clr>
            <a:srgbClr val="FBAE40"/>
          </p15:clr>
        </p15:guide>
        <p15:guide id="7" pos="2313" userDrawn="1">
          <p15:clr>
            <a:srgbClr val="FBAE40"/>
          </p15:clr>
        </p15:guide>
        <p15:guide id="8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Subhedline – Text odrážky jeden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8736FCDD-F99C-A68F-07B1-0CC2E1E87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4103687" cy="30402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1494456-175B-A692-6D47-AD1C93C58E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3" y="1546301"/>
            <a:ext cx="4103687" cy="31130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Font typeface="System Font Regular"/>
              <a:buChar char="—"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987425"/>
            <a:ext cx="410368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Subheadline 2 sloupce – Text odrážky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8736FCDD-F99C-A68F-07B1-0CC2E1E87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4103687" cy="30402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1494456-175B-A692-6D47-AD1C93C58E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3" y="1546301"/>
            <a:ext cx="3959225" cy="31130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Font typeface="System Font Regular"/>
              <a:buChar char="—"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987425"/>
            <a:ext cx="3959225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9EF1DE8-9D16-78F5-7EE2-C58F2A3A04C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716463" y="1546302"/>
            <a:ext cx="3959225" cy="31130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Font typeface="System Font Regular"/>
              <a:buChar char="—"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98C3F1-3DFF-70D4-1ED0-D7A5634E1E3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716463" y="987425"/>
            <a:ext cx="3959225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</p:spTree>
    <p:extLst>
      <p:ext uri="{BB962C8B-B14F-4D97-AF65-F5344CB8AC3E}">
        <p14:creationId xmlns:p14="http://schemas.microsoft.com/office/powerpoint/2010/main" val="240340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Text – text 4 řádky – Foto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4248150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D10794EF-AF1C-D0C7-3478-0B79E6D9CDD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3" y="1328217"/>
            <a:ext cx="5386682" cy="11696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4 řádky</a:t>
            </a:r>
          </a:p>
          <a:p>
            <a:pPr lvl="0"/>
            <a:endParaRPr lang="cs-CZ" dirty="0"/>
          </a:p>
        </p:txBody>
      </p:sp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40D3BF3F-FA6E-31BE-AC10-1E3919C8F10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4" y="2751138"/>
            <a:ext cx="3959224" cy="19081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673F1966-97F4-0F13-D545-5B5C8007345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716463" y="2751138"/>
            <a:ext cx="3959225" cy="19081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813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971" userDrawn="1">
          <p15:clr>
            <a:srgbClr val="FBAE40"/>
          </p15:clr>
        </p15:guide>
        <p15:guide id="5" pos="2789" userDrawn="1">
          <p15:clr>
            <a:srgbClr val="FBAE40"/>
          </p15:clr>
        </p15:guide>
        <p15:guide id="6" orient="horz" pos="173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Text – text 4 řádky – Foto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4248150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D10794EF-AF1C-D0C7-3478-0B79E6D9CDD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2" y="1328217"/>
            <a:ext cx="5400859" cy="11696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4 řádky</a:t>
            </a:r>
          </a:p>
          <a:p>
            <a:pPr lvl="0"/>
            <a:endParaRPr lang="cs-CZ" dirty="0"/>
          </a:p>
        </p:txBody>
      </p:sp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F69A6B57-1ADE-717D-191E-264A522CCC2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4" y="2751138"/>
            <a:ext cx="2572598" cy="19081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F25CF27B-FEE1-29DD-CF2C-0922546FF0A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292789" y="2751138"/>
            <a:ext cx="2572598" cy="19081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62A5E0BA-276C-31CB-8414-B2BF861E5D62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111414" y="2751138"/>
            <a:ext cx="2572598" cy="19081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1862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73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bor komunikace a cestovního ruch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A46EC29-17D6-700A-217E-ADC8D112F5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92500" y="4155314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Titul Jméno Příjmení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059C5ACA-A792-577D-4B43-397BDD2355D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92500" y="4443313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Pozice</a:t>
            </a:r>
          </a:p>
        </p:txBody>
      </p:sp>
    </p:spTree>
    <p:extLst>
      <p:ext uri="{BB962C8B-B14F-4D97-AF65-F5344CB8AC3E}">
        <p14:creationId xmlns:p14="http://schemas.microsoft.com/office/powerpoint/2010/main" val="685812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65" userDrawn="1">
          <p15:clr>
            <a:srgbClr val="FBAE40"/>
          </p15:clr>
        </p15:guide>
        <p15:guide id="3" pos="295" userDrawn="1">
          <p15:clr>
            <a:srgbClr val="FBAE40"/>
          </p15:clr>
        </p15:guide>
        <p15:guide id="4" pos="22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bor finanč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38C10FBB-4E17-766E-35C5-A3D8EF953B4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92500" y="4155314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Titul Jméno Příjmení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19EE58-735A-D6F7-BA3B-F2A845C9FD2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92500" y="4443313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Pozice</a:t>
            </a:r>
          </a:p>
        </p:txBody>
      </p:sp>
    </p:spTree>
    <p:extLst>
      <p:ext uri="{BB962C8B-B14F-4D97-AF65-F5344CB8AC3E}">
        <p14:creationId xmlns:p14="http://schemas.microsoft.com/office/powerpoint/2010/main" val="3217149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65" userDrawn="1">
          <p15:clr>
            <a:srgbClr val="FBAE40"/>
          </p15:clr>
        </p15:guide>
        <p15:guide id="3" pos="295" userDrawn="1">
          <p15:clr>
            <a:srgbClr val="FBAE40"/>
          </p15:clr>
        </p15:guide>
        <p15:guide id="4" pos="22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bor správy majetku a bytového fond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E45D52FB-17CA-ED5D-29B8-136D90D190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92500" y="4155314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Titul Jméno Příjmení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4D84E8-2B2B-4DFE-2F40-4A0628ABBFF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92500" y="4443313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Pozice</a:t>
            </a:r>
          </a:p>
        </p:txBody>
      </p:sp>
    </p:spTree>
    <p:extLst>
      <p:ext uri="{BB962C8B-B14F-4D97-AF65-F5344CB8AC3E}">
        <p14:creationId xmlns:p14="http://schemas.microsoft.com/office/powerpoint/2010/main" val="465890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65" userDrawn="1">
          <p15:clr>
            <a:srgbClr val="FBAE40"/>
          </p15:clr>
        </p15:guide>
        <p15:guide id="3" pos="295" userDrawn="1">
          <p15:clr>
            <a:srgbClr val="FBAE40"/>
          </p15:clr>
        </p15:guide>
        <p15:guide id="4" pos="22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bor sociálních věcí, školství a sport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13E3DB2B-572E-04AE-2021-AEC7F42A484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92500" y="4155314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Titul Jméno Příjmení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3203FA-FC44-C162-186B-E0278D51E0E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92500" y="4443313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Pozice</a:t>
            </a:r>
          </a:p>
        </p:txBody>
      </p:sp>
    </p:spTree>
    <p:extLst>
      <p:ext uri="{BB962C8B-B14F-4D97-AF65-F5344CB8AC3E}">
        <p14:creationId xmlns:p14="http://schemas.microsoft.com/office/powerpoint/2010/main" val="1992610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65" userDrawn="1">
          <p15:clr>
            <a:srgbClr val="FBAE40"/>
          </p15:clr>
        </p15:guide>
        <p15:guide id="3" pos="295" userDrawn="1">
          <p15:clr>
            <a:srgbClr val="FBAE40"/>
          </p15:clr>
        </p15:guide>
        <p15:guide id="4" pos="220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bor místního hospodářství, dopravy a životmího prostřed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EA3516E1-1C9B-901E-EFE1-4766DFCC912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92500" y="4155314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Titul Jméno Příjmení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0837C7-28E6-F34A-93A9-D6608F4DFDB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92500" y="4443313"/>
            <a:ext cx="5183188" cy="216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Pozice</a:t>
            </a:r>
          </a:p>
        </p:txBody>
      </p:sp>
    </p:spTree>
    <p:extLst>
      <p:ext uri="{BB962C8B-B14F-4D97-AF65-F5344CB8AC3E}">
        <p14:creationId xmlns:p14="http://schemas.microsoft.com/office/powerpoint/2010/main" val="2206719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65" userDrawn="1">
          <p15:clr>
            <a:srgbClr val="FBAE40"/>
          </p15:clr>
        </p15:guide>
        <p15:guide id="3" pos="295" userDrawn="1">
          <p15:clr>
            <a:srgbClr val="FBAE40"/>
          </p15:clr>
        </p15:guide>
        <p15:guide id="4" pos="22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Text – Foto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661875-53A6-A83E-9438-BA99879C88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313" y="2211388"/>
            <a:ext cx="3959225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16463" y="2211388"/>
            <a:ext cx="3959225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59225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D10794EF-AF1C-D0C7-3478-0B79E6D9CDD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2" y="1328217"/>
            <a:ext cx="4899141" cy="5815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393" userDrawn="1">
          <p15:clr>
            <a:srgbClr val="FBAE40"/>
          </p15:clr>
        </p15:guide>
        <p15:guide id="4" pos="2971" userDrawn="1">
          <p15:clr>
            <a:srgbClr val="FBAE40"/>
          </p15:clr>
        </p15:guide>
        <p15:guide id="5" pos="278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Text – Foto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435" y="1095375"/>
            <a:ext cx="5004253" cy="2754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11244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D10794EF-AF1C-D0C7-3478-0B79E6D9CDD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71888" y="4077810"/>
            <a:ext cx="4899141" cy="5815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</a:t>
            </a:r>
            <a:r>
              <a:rPr lang="cs-CZ" dirty="0" err="1"/>
              <a:t>řdky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719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90" userDrawn="1">
          <p15:clr>
            <a:srgbClr val="FBAE40"/>
          </p15:clr>
        </p15:guide>
        <p15:guide id="6" orient="horz" pos="2414" userDrawn="1">
          <p15:clr>
            <a:srgbClr val="FBAE40"/>
          </p15:clr>
        </p15:guide>
        <p15:guide id="7" pos="231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– Subheadline 2 sloupce – Text 2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8736FCDD-F99C-A68F-07B1-0CC2E1E87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4103687" cy="30402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>
                <a:solidFill>
                  <a:srgbClr val="E6215A"/>
                </a:solidFill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1494456-175B-A692-6D47-AD1C93C58E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8313" y="1546301"/>
            <a:ext cx="3959225" cy="31130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Font typeface="System Font Regular"/>
              <a:buChar char="—"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2" y="987425"/>
            <a:ext cx="5079559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9EF1DE8-9D16-78F5-7EE2-C58F2A3A04C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716463" y="1546302"/>
            <a:ext cx="3959225" cy="31130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Font typeface="System Font Regular"/>
              <a:buChar char="—"/>
              <a:defRPr sz="200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50440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0" r:id="rId7"/>
    <p:sldLayoutId id="2147483664" r:id="rId8"/>
    <p:sldLayoutId id="2147483665" r:id="rId9"/>
    <p:sldLayoutId id="2147483666" r:id="rId10"/>
    <p:sldLayoutId id="2147483659" r:id="rId11"/>
    <p:sldLayoutId id="2147483652" r:id="rId12"/>
    <p:sldLayoutId id="2147483667" r:id="rId13"/>
    <p:sldLayoutId id="2147483653" r:id="rId14"/>
    <p:sldLayoutId id="2147483661" r:id="rId15"/>
    <p:sldLayoutId id="2147483662" r:id="rId16"/>
    <p:sldLayoutId id="2147483663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95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orient="horz" pos="305" userDrawn="1">
          <p15:clr>
            <a:srgbClr val="F26B43"/>
          </p15:clr>
        </p15:guide>
        <p15:guide id="5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F86473-C350-D9F7-F615-D28EEB757D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b="1" dirty="0"/>
              <a:t>Mgr. Vojtěch Marvan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7AC88-AF1B-C885-7560-8EA434D519F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sz="2000" dirty="0"/>
              <a:t>radní pro investice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935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uilding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13427566-4897-CE2F-DAC5-937E4764068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17" y="987425"/>
            <a:ext cx="5279071" cy="3671887"/>
          </a:xfrm>
          <a:noFill/>
          <a:ln w="31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303679-ABFB-8CFB-429D-AB1C1DB6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824911" cy="667500"/>
          </a:xfrm>
        </p:spPr>
        <p:txBody>
          <a:bodyPr/>
          <a:lstStyle/>
          <a:p>
            <a:r>
              <a:rPr lang="cs-CZ" sz="2400" b="1" dirty="0"/>
              <a:t>Kalendář</a:t>
            </a:r>
            <a:br>
              <a:rPr lang="cs-CZ" sz="2400" b="1" dirty="0"/>
            </a:br>
            <a:r>
              <a:rPr lang="cs-CZ" sz="2400" b="1" dirty="0"/>
              <a:t>města 2024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849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624738-8E83-3759-D9A0-D4C9987984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b="1" dirty="0"/>
              <a:t>Ing. Jiří </a:t>
            </a:r>
            <a:r>
              <a:rPr lang="cs-CZ" sz="2000" b="1" dirty="0" err="1"/>
              <a:t>Mudroňka</a:t>
            </a:r>
            <a:endParaRPr lang="cs-CZ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2FF060-385B-1DE2-A128-89CFB4AC1C6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sz="2000" dirty="0"/>
              <a:t>radní pro ekonomiku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134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A3F9DB-4824-B8A2-E362-275943A9989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460" y="1955805"/>
            <a:ext cx="6932227" cy="2618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7B9E31F-8F50-0738-0AF7-A997729D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Plnění rozpočtu</a:t>
            </a:r>
            <a:br>
              <a:rPr lang="cs-CZ" sz="2400" b="1" dirty="0"/>
            </a:br>
            <a:r>
              <a:rPr lang="cs-CZ" sz="2400" b="1" dirty="0"/>
              <a:t>k 30.11.2023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729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76CF65-7401-EC0A-950D-F96F8283D1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b="1" dirty="0"/>
              <a:t>Mgr. Pavla Zemančíková</a:t>
            </a:r>
            <a:endParaRPr lang="cs-CZ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5423-2CE6-B23D-7F00-7785207BE77A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sz="2000" dirty="0"/>
              <a:t>radní pro správu majetku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959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62B5888-E8A4-D915-EFA6-3ECCB672073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61" y="2032000"/>
            <a:ext cx="2511573" cy="262731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3A925F-87A7-7FFD-0CE1-4FEE8731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971021" cy="665667"/>
          </a:xfrm>
        </p:spPr>
        <p:txBody>
          <a:bodyPr/>
          <a:lstStyle/>
          <a:p>
            <a:r>
              <a:rPr lang="cs-CZ" sz="2400" b="1" dirty="0"/>
              <a:t>Nově otevřená pediatrická ordinace na ZS Sadová</a:t>
            </a:r>
            <a:endParaRPr lang="cs-CZ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2DA1DBC-A289-AF16-CB55-8CF4A8D62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018" y="2038723"/>
            <a:ext cx="2361109" cy="2627313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E7CFBD4-E780-1EB7-A494-74D822BB8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580" y="2032000"/>
            <a:ext cx="2361108" cy="26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81FB76-F0B0-93C5-3B15-33D79C00D7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b="1" dirty="0" smtClean="0"/>
              <a:t>Mgr. Pavla </a:t>
            </a:r>
            <a:r>
              <a:rPr lang="cs-CZ" sz="2000" b="1" dirty="0"/>
              <a:t>Zemančíková</a:t>
            </a:r>
            <a:endParaRPr lang="cs-CZ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322531-7A56-F8A7-CA0F-C2893A9BE32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sz="2000" dirty="0"/>
              <a:t>radní pro školství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75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52FDF3-A3D5-C86E-6B11-39252EC8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Školství</a:t>
            </a:r>
            <a:endParaRPr lang="cs-CZ" dirty="0"/>
          </a:p>
        </p:txBody>
      </p:sp>
      <p:pic>
        <p:nvPicPr>
          <p:cNvPr id="8" name="Content Placeholder 7" descr="A close-up of a document&#10;&#10;Description automatically generated">
            <a:extLst>
              <a:ext uri="{FF2B5EF4-FFF2-40B4-BE49-F238E27FC236}">
                <a16:creationId xmlns:a16="http://schemas.microsoft.com/office/drawing/2014/main" id="{E35E7C10-B521-F6DB-AB05-83AC0240BEA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8" y="1662316"/>
            <a:ext cx="4248150" cy="3002024"/>
          </a:xfrm>
          <a:ln w="3175">
            <a:solidFill>
              <a:schemeClr val="tx1"/>
            </a:solidFill>
          </a:ln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529105-6679-4CB6-EE44-0EFF1A99469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Čestné uznání za účast</a:t>
            </a:r>
            <a:b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ve výtvarném projektu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767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FADD34-41EB-A866-1FE8-A56738E5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Školství</a:t>
            </a:r>
            <a:br>
              <a:rPr lang="cs-CZ" sz="2400" b="1" dirty="0"/>
            </a:br>
            <a:endParaRPr lang="cs-CZ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41568-620F-90EC-F18C-7F9EC84A4C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ZŠ </a:t>
            </a:r>
            <a:r>
              <a:rPr lang="cs-CZ" b="1" dirty="0" err="1" smtClean="0"/>
              <a:t>P</a:t>
            </a:r>
            <a:r>
              <a:rPr lang="cs-CZ" sz="2000" b="1" dirty="0" err="1" smtClean="0"/>
              <a:t>etlérská</a:t>
            </a:r>
            <a:endParaRPr lang="cs-CZ" sz="2000" b="1" dirty="0"/>
          </a:p>
          <a:p>
            <a:r>
              <a:rPr lang="cs-CZ" sz="2000" dirty="0"/>
              <a:t>Česko zpívá koledy </a:t>
            </a:r>
          </a:p>
          <a:p>
            <a:r>
              <a:rPr lang="cs-CZ" sz="2000" dirty="0" smtClean="0"/>
              <a:t>13.12.2023</a:t>
            </a:r>
            <a:endParaRPr lang="cs-CZ" sz="2000" dirty="0"/>
          </a:p>
          <a:p>
            <a:r>
              <a:rPr lang="cs-CZ" sz="2000" dirty="0"/>
              <a:t>16 h až 19 h</a:t>
            </a:r>
            <a:endParaRPr lang="en-US" sz="2000" dirty="0"/>
          </a:p>
          <a:p>
            <a:endParaRPr lang="cs-CZ" dirty="0"/>
          </a:p>
        </p:txBody>
      </p:sp>
      <p:pic>
        <p:nvPicPr>
          <p:cNvPr id="10" name="Content Placeholder 9" descr="A poster with cartoon girls and bells&#10;&#10;Description automatically generated">
            <a:extLst>
              <a:ext uri="{FF2B5EF4-FFF2-40B4-BE49-F238E27FC236}">
                <a16:creationId xmlns:a16="http://schemas.microsoft.com/office/drawing/2014/main" id="{7DBDD7CB-E890-5A1A-8B9D-978E678FF94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8" y="481868"/>
            <a:ext cx="2961621" cy="4177445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000391-A056-483B-8795-0B142252699B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683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81CF-D314-FFAC-8213-BED2BF5E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Školství</a:t>
            </a:r>
            <a:br>
              <a:rPr lang="cs-CZ" sz="2400" b="1" dirty="0"/>
            </a:b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D53AA-CB8F-C65C-7863-0C9DC3F4F4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ZŠ Školní</a:t>
            </a:r>
          </a:p>
          <a:p>
            <a:r>
              <a:rPr lang="cs-CZ" sz="2000" dirty="0"/>
              <a:t>50. výročí školy</a:t>
            </a:r>
          </a:p>
          <a:p>
            <a:r>
              <a:rPr lang="cs-CZ" sz="2000" dirty="0"/>
              <a:t>Akademie školy </a:t>
            </a:r>
          </a:p>
          <a:p>
            <a:r>
              <a:rPr lang="cs-CZ" sz="2000" dirty="0" smtClean="0"/>
              <a:t>29.11</a:t>
            </a:r>
            <a:r>
              <a:rPr lang="cs-CZ" sz="2000" dirty="0"/>
              <a:t>. a </a:t>
            </a:r>
            <a:r>
              <a:rPr lang="cs-CZ" sz="2000" dirty="0" smtClean="0"/>
              <a:t>30.11.2023</a:t>
            </a:r>
            <a:endParaRPr lang="cs-CZ" sz="2000" dirty="0"/>
          </a:p>
          <a:p>
            <a:r>
              <a:rPr lang="cs-CZ" sz="2000" dirty="0"/>
              <a:t>Den otevřených dveří</a:t>
            </a:r>
          </a:p>
          <a:p>
            <a:r>
              <a:rPr lang="cs-CZ" sz="2000" dirty="0" smtClean="0"/>
              <a:t>01.12.2023</a:t>
            </a:r>
            <a:endParaRPr lang="en-US" sz="2000" dirty="0"/>
          </a:p>
          <a:p>
            <a:endParaRPr lang="cs-CZ" dirty="0"/>
          </a:p>
        </p:txBody>
      </p:sp>
      <p:pic>
        <p:nvPicPr>
          <p:cNvPr id="7" name="Content Placeholder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640CA45D-D5DE-D2EB-C747-5C393D36DB1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8" y="1382184"/>
            <a:ext cx="3888535" cy="327712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3788CD-E460-D3EF-8B4F-6BFE06F1193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047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2B64-A3BC-F866-44FA-D3DAE3749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Školství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4AC9D-70D3-85B1-54F0-F36661DB67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sz="2000" b="1" dirty="0"/>
              <a:t>ZŠ Krátká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Okresní přebor v šachu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SVČ Domeček Chomutov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01.11.2023</a:t>
            </a: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127 hráčů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1. místo – kategorie</a:t>
            </a:r>
            <a:br>
              <a:rPr lang="cs-CZ" sz="2000" dirty="0"/>
            </a:br>
            <a:r>
              <a:rPr lang="cs-CZ" sz="2000" dirty="0"/>
              <a:t>ZŠ II</a:t>
            </a:r>
            <a:r>
              <a:rPr lang="cs-CZ" sz="2000" dirty="0" smtClean="0"/>
              <a:t>. st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  <p:pic>
        <p:nvPicPr>
          <p:cNvPr id="7" name="Content Placeholder 6" descr="A group of people playing chess&#10;&#10;Description automatically generated">
            <a:extLst>
              <a:ext uri="{FF2B5EF4-FFF2-40B4-BE49-F238E27FC236}">
                <a16:creationId xmlns:a16="http://schemas.microsoft.com/office/drawing/2014/main" id="{D6BFAFBD-86D8-F70E-65E1-A0757D7E3D0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8" y="1384300"/>
            <a:ext cx="3886024" cy="327501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A3A97-1DB6-DC1D-5604-0F231251429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90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long shot of a road&#10;&#10;Description automatically generated">
            <a:extLst>
              <a:ext uri="{FF2B5EF4-FFF2-40B4-BE49-F238E27FC236}">
                <a16:creationId xmlns:a16="http://schemas.microsoft.com/office/drawing/2014/main" id="{D68BC1E4-BB48-07F8-588E-4E575B6C46B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095375"/>
            <a:ext cx="4944137" cy="275431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665B07-A939-684C-8CC0-36B01303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Revitalizace </a:t>
            </a:r>
            <a:r>
              <a:rPr lang="cs-CZ" dirty="0"/>
              <a:t>Královéhradecké</a:t>
            </a:r>
            <a:br>
              <a:rPr lang="cs-CZ" dirty="0"/>
            </a:br>
            <a:r>
              <a:rPr lang="cs-CZ" dirty="0"/>
              <a:t>ulice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2EDF50-D080-DB2D-D017-14E7B809C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Dodavatel: SILNICE TOPOLANY a.s. Cena: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34.026.016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1553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0EBC-3B6A-2F22-8648-5AFDF8D2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Školství</a:t>
            </a:r>
            <a:br>
              <a:rPr lang="cs-CZ" sz="2400" b="1" dirty="0"/>
            </a:b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E7C2C-7729-B647-855A-191F15AA4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1328217"/>
            <a:ext cx="3959539" cy="703783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ZŠ Krátká</a:t>
            </a:r>
          </a:p>
          <a:p>
            <a:r>
              <a:rPr lang="cs-CZ" sz="2000" dirty="0"/>
              <a:t>Plávání pro Klášterec</a:t>
            </a:r>
            <a:br>
              <a:rPr lang="cs-CZ" sz="2000" dirty="0"/>
            </a:br>
            <a:r>
              <a:rPr lang="cs-CZ" sz="2000" dirty="0"/>
              <a:t>nad Ohří</a:t>
            </a:r>
          </a:p>
          <a:p>
            <a:endParaRPr lang="cs-CZ" dirty="0"/>
          </a:p>
        </p:txBody>
      </p:sp>
      <p:pic>
        <p:nvPicPr>
          <p:cNvPr id="8" name="Content Placeholder 7" descr="A swimming pool with a red mat&#10;&#10;Description automatically generated">
            <a:extLst>
              <a:ext uri="{FF2B5EF4-FFF2-40B4-BE49-F238E27FC236}">
                <a16:creationId xmlns:a16="http://schemas.microsoft.com/office/drawing/2014/main" id="{E40B1AB8-55A0-57EA-6F75-3778055D1D1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39" y="1384300"/>
            <a:ext cx="3260649" cy="3275013"/>
          </a:xfrm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id="{93C86C5A-986D-B9AB-BEA0-E6F33358B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443405"/>
            <a:ext cx="3959225" cy="7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4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A3C3-DF64-055C-F7E7-ABDFE271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Školství</a:t>
            </a:r>
            <a:br>
              <a:rPr lang="cs-CZ" sz="2400" b="1" dirty="0"/>
            </a:br>
            <a:r>
              <a:rPr lang="cs-CZ" sz="2400" b="1" dirty="0"/>
              <a:t>a sociální oblast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4DD2B-EA5A-7B7A-B4B3-C1D32905A3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sz="2000" b="1" dirty="0"/>
              <a:t>Cena Rady vlády pro seniory a stárnutí populace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9. ročník soutěže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Poznáváme společně pod jednou střechou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3. místo v kategorii </a:t>
            </a:r>
            <a:r>
              <a:rPr lang="cs-CZ" sz="2000" dirty="0" smtClean="0"/>
              <a:t>kolektiv/projekt</a:t>
            </a:r>
            <a:endParaRPr lang="cs-CZ" sz="2000" dirty="0"/>
          </a:p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8E7A933-7C6D-E0D9-E15F-31A1FF3EC72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4424" r="16158" b="-3"/>
          <a:stretch/>
        </p:blipFill>
        <p:spPr>
          <a:xfrm>
            <a:off x="5651500" y="1750189"/>
            <a:ext cx="3024188" cy="2543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9121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75AB04-E561-DF1F-E14B-DA377B6909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b="1" dirty="0"/>
              <a:t>Ing. Jiří Jaroš</a:t>
            </a:r>
            <a:endParaRPr lang="cs-CZ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611B5E-049F-C860-6D2A-FF4B907A940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sz="2000" dirty="0"/>
              <a:t>radní pro místní hospodářství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6776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now covered field with trees and buildings&#10;&#10;Description automatically generated">
            <a:extLst>
              <a:ext uri="{FF2B5EF4-FFF2-40B4-BE49-F238E27FC236}">
                <a16:creationId xmlns:a16="http://schemas.microsoft.com/office/drawing/2014/main" id="{CBC66AA9-191A-B807-FC13-8DF797D5A6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30" y="2217919"/>
            <a:ext cx="3260382" cy="2447925"/>
          </a:xfrm>
        </p:spPr>
      </p:pic>
      <p:pic>
        <p:nvPicPr>
          <p:cNvPr id="11" name="Content Placeholder 10" descr="A snow covered grass and trees&#10;&#10;Description automatically generated">
            <a:extLst>
              <a:ext uri="{FF2B5EF4-FFF2-40B4-BE49-F238E27FC236}">
                <a16:creationId xmlns:a16="http://schemas.microsoft.com/office/drawing/2014/main" id="{68D318D0-6759-3507-149C-B40DAD0DD51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50" y="2217919"/>
            <a:ext cx="1830713" cy="24479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B4C4CC-5657-0095-7EF2-4FB543E4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Výměna uschlých stromů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2D013D-D1F3-EA89-8B92-B7B7BDCCA7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/>
              <a:t>Dodavatel: </a:t>
            </a:r>
            <a:r>
              <a:rPr lang="cs-CZ" sz="2000" dirty="0"/>
              <a:t>H – rekultivace</a:t>
            </a:r>
          </a:p>
          <a:p>
            <a:pPr marL="0" indent="0">
              <a:buNone/>
            </a:pPr>
            <a:r>
              <a:rPr lang="cs-CZ" sz="2000" dirty="0" smtClean="0"/>
              <a:t>Cena: </a:t>
            </a:r>
            <a:r>
              <a:rPr lang="cs-CZ" sz="2000" dirty="0"/>
              <a:t>0 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7175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538E8-FA16-0EBE-0FFB-BBE676A1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err="1"/>
              <a:t>Broukoviště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44806-2478-A8EE-456C-A894B16128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/>
              <a:t>Dodavatel: </a:t>
            </a:r>
            <a:r>
              <a:rPr lang="cs-CZ" sz="2000" dirty="0"/>
              <a:t>Klášterecká kyselka</a:t>
            </a:r>
          </a:p>
          <a:p>
            <a:pPr marL="0" indent="0">
              <a:buNone/>
            </a:pPr>
            <a:r>
              <a:rPr lang="cs-CZ" sz="2000" dirty="0" smtClean="0"/>
              <a:t>Cena: </a:t>
            </a:r>
            <a:r>
              <a:rPr lang="cs-CZ" sz="2000" dirty="0" smtClean="0"/>
              <a:t>5.000 </a:t>
            </a:r>
            <a:r>
              <a:rPr lang="cs-CZ" sz="2000" dirty="0"/>
              <a:t>Kč</a:t>
            </a:r>
          </a:p>
          <a:p>
            <a:endParaRPr lang="cs-CZ" dirty="0"/>
          </a:p>
        </p:txBody>
      </p:sp>
      <p:pic>
        <p:nvPicPr>
          <p:cNvPr id="17" name="Content Placeholder 16" descr="A pile of logs in the woods&#10;&#10;Description automatically generated">
            <a:extLst>
              <a:ext uri="{FF2B5EF4-FFF2-40B4-BE49-F238E27FC236}">
                <a16:creationId xmlns:a16="http://schemas.microsoft.com/office/drawing/2014/main" id="{53E1D291-643B-3B45-16A0-22921CC4B2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51" y="2211388"/>
            <a:ext cx="3271525" cy="2447925"/>
          </a:xfrm>
        </p:spPr>
      </p:pic>
      <p:pic>
        <p:nvPicPr>
          <p:cNvPr id="19" name="Content Placeholder 18" descr="A pile of wood in a park&#10;&#10;Description automatically generated">
            <a:extLst>
              <a:ext uri="{FF2B5EF4-FFF2-40B4-BE49-F238E27FC236}">
                <a16:creationId xmlns:a16="http://schemas.microsoft.com/office/drawing/2014/main" id="{B03C5F56-FA7C-5B4D-91FC-F524C2FE715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3" y="2211388"/>
            <a:ext cx="3252407" cy="2447925"/>
          </a:xfrm>
        </p:spPr>
      </p:pic>
    </p:spTree>
    <p:extLst>
      <p:ext uri="{BB962C8B-B14F-4D97-AF65-F5344CB8AC3E}">
        <p14:creationId xmlns:p14="http://schemas.microsoft.com/office/powerpoint/2010/main" val="3662013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ar parked on a street corner&#10;&#10;Description automatically generated">
            <a:extLst>
              <a:ext uri="{FF2B5EF4-FFF2-40B4-BE49-F238E27FC236}">
                <a16:creationId xmlns:a16="http://schemas.microsoft.com/office/drawing/2014/main" id="{4225D7AB-1A10-3E23-8100-9B1CFD42E7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42" y="2211388"/>
            <a:ext cx="1830886" cy="2447925"/>
          </a:xfrm>
        </p:spPr>
      </p:pic>
      <p:pic>
        <p:nvPicPr>
          <p:cNvPr id="11" name="Content Placeholder 10" descr="A street with cars and lights on it&#10;&#10;Description automatically generated">
            <a:extLst>
              <a:ext uri="{FF2B5EF4-FFF2-40B4-BE49-F238E27FC236}">
                <a16:creationId xmlns:a16="http://schemas.microsoft.com/office/drawing/2014/main" id="{849FD966-42A6-A710-547A-6818F12003A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42" y="2211388"/>
            <a:ext cx="1833425" cy="24479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C7B70C-FA34-79E9-294F-1ED2B351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Vánoční</a:t>
            </a:r>
            <a:br>
              <a:rPr lang="cs-CZ" sz="2400" b="1" dirty="0"/>
            </a:br>
            <a:r>
              <a:rPr lang="cs-CZ" sz="2400" b="1" dirty="0"/>
              <a:t>výzdoba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EBFB73-ABA7-C971-F92B-10FE5E29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/>
              <a:t>Dodavatel: </a:t>
            </a:r>
            <a:r>
              <a:rPr lang="cs-CZ" sz="2000" dirty="0" err="1"/>
              <a:t>MK-mont</a:t>
            </a:r>
            <a:r>
              <a:rPr lang="cs-CZ" sz="2000" dirty="0"/>
              <a:t> </a:t>
            </a:r>
            <a:r>
              <a:rPr lang="cs-CZ" sz="2000" dirty="0" err="1"/>
              <a:t>illuminations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Cena: </a:t>
            </a:r>
            <a:r>
              <a:rPr lang="cs-CZ" sz="2000" dirty="0" smtClean="0"/>
              <a:t>700.000 </a:t>
            </a:r>
            <a:r>
              <a:rPr lang="cs-CZ" sz="2000" dirty="0"/>
              <a:t>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3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uilding with a walkway and a walkway&#10;&#10;Description automatically generated with medium confidence">
            <a:extLst>
              <a:ext uri="{FF2B5EF4-FFF2-40B4-BE49-F238E27FC236}">
                <a16:creationId xmlns:a16="http://schemas.microsoft.com/office/drawing/2014/main" id="{02BE936C-9CC4-EB39-8D14-8BBC5FA0479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095375"/>
            <a:ext cx="4887935" cy="27543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74A72A-933B-D9F6-A2D2-CAFFC77D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Revitalizace veřejného prostoru</a:t>
            </a:r>
            <a:br>
              <a:rPr lang="cs-CZ" sz="2400" b="1" dirty="0"/>
            </a:br>
            <a:r>
              <a:rPr lang="cs-CZ" sz="2400" b="1" dirty="0" smtClean="0"/>
              <a:t>Sadové ulice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03918-8007-1F86-3E1C-8AD7AD185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Dodavatel: SILNICE TOPOLANY a.s.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Cena: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20.312.916</a:t>
            </a:r>
            <a:r>
              <a:rPr lang="cs-CZ" dirty="0" smtClean="0"/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676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alking on a street&#10;&#10;Description automatically generated">
            <a:extLst>
              <a:ext uri="{FF2B5EF4-FFF2-40B4-BE49-F238E27FC236}">
                <a16:creationId xmlns:a16="http://schemas.microsoft.com/office/drawing/2014/main" id="{609E7ECF-70F3-95EE-4F3D-B4B1DEA81E2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095375"/>
            <a:ext cx="4887935" cy="27543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C090E9-D358-5CDF-C3A8-D9F36F08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3280727" cy="684000"/>
          </a:xfrm>
        </p:spPr>
        <p:txBody>
          <a:bodyPr/>
          <a:lstStyle/>
          <a:p>
            <a:r>
              <a:rPr lang="cs-CZ" sz="2400" b="1" dirty="0"/>
              <a:t>Rekonstrukce </a:t>
            </a:r>
            <a:r>
              <a:rPr lang="cs-CZ" sz="2400" b="1" dirty="0" smtClean="0"/>
              <a:t>ulice Boženy </a:t>
            </a:r>
            <a:r>
              <a:rPr lang="cs-CZ" sz="2400" b="1" dirty="0"/>
              <a:t>Němcové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FCAFC-D31B-F38C-F24C-B3AB01321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Dodavatel: STAVMAX Group s.r.o.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Cena: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23.694.407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Kč vč. DPH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125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working on a road&#10;&#10;Description automatically generated">
            <a:extLst>
              <a:ext uri="{FF2B5EF4-FFF2-40B4-BE49-F238E27FC236}">
                <a16:creationId xmlns:a16="http://schemas.microsoft.com/office/drawing/2014/main" id="{EDE9528A-B263-93F4-53C7-A41162818B3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095375"/>
            <a:ext cx="4905207" cy="27543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0B29E4-41A9-773F-3D2C-4E62B990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Rekonstrukce</a:t>
            </a:r>
            <a:br>
              <a:rPr lang="cs-CZ" sz="2400" b="1" dirty="0"/>
            </a:br>
            <a:r>
              <a:rPr lang="cs-CZ" sz="2400" b="1" dirty="0" smtClean="0"/>
              <a:t>Olšové ulice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F6EF8-4CE4-38F4-E33B-D4EAD9E6B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Dodavatel: HERKUL a.s.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Cena: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7.237.249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682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ong shot of a street&#10;&#10;Description automatically generated">
            <a:extLst>
              <a:ext uri="{FF2B5EF4-FFF2-40B4-BE49-F238E27FC236}">
                <a16:creationId xmlns:a16="http://schemas.microsoft.com/office/drawing/2014/main" id="{194429C9-A357-35C4-E74E-2ECC6FD4318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095375"/>
            <a:ext cx="4905207" cy="27543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85A7B0-9D32-66FA-CD4C-6476BE1A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Rekonstrukce</a:t>
            </a:r>
            <a:br>
              <a:rPr lang="cs-CZ" sz="2400" b="1" dirty="0"/>
            </a:br>
            <a:r>
              <a:rPr lang="cs-CZ" sz="2400" b="1" dirty="0" smtClean="0"/>
              <a:t>Větrné ulice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06738-E348-740F-4674-DD82903A3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Dodavatel: HERKUL a.s.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Cena: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6.764.426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17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245A7-D453-0862-A52E-7C9435A473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b="1" dirty="0"/>
              <a:t>Mgr. Vojtěch Marvan</a:t>
            </a:r>
            <a:endParaRPr lang="cs-CZ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1B6675-155F-4535-6EA3-702FB4CE847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sz="2000" dirty="0"/>
              <a:t>radní pro komunikaci a cestovní ruch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74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7E4C21C-8CB3-4137-0B7F-D5FAB6D6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Společně pro Klášterec</a:t>
            </a:r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C888FF-5CDD-0780-D6B2-1378500491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Jan Svoboda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– vánoční nazdobení douglasky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na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Petlérské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Irena </a:t>
            </a:r>
            <a:r>
              <a:rPr lang="cs-CZ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Repková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– úprava povrchu a nové prvky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na psím hřišti</a:t>
            </a:r>
          </a:p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Antonín Škoda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– trampolína do země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v Klášterecké Jeseni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88B4DB-5798-A895-8B63-582A534F6D3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Hlasování od 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01. do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15.12.2023</a:t>
            </a: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3D4A6F8-0894-FC4F-550D-3F2C9ECD3BB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Jaroslav Krejsa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– zóna pro aktivní seniory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v Topolové</a:t>
            </a:r>
          </a:p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Michaela Hajná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– stezka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pro bosé nohy a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hry na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chodník v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cykloparku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Petra </a:t>
            </a:r>
            <a:r>
              <a:rPr lang="cs-CZ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Šmejcová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– stezka pro bosé nohy v lázeňském parku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448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oster with a mountain and text&#10;&#10;Description automatically generated">
            <a:extLst>
              <a:ext uri="{FF2B5EF4-FFF2-40B4-BE49-F238E27FC236}">
                <a16:creationId xmlns:a16="http://schemas.microsoft.com/office/drawing/2014/main" id="{9B8CF2CD-EF3F-4066-8D63-12B6D9B21E7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06" y="975833"/>
            <a:ext cx="2603166" cy="368348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43E32FB-7D73-4C3F-AFB1-6812B250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Galerie Kryt</a:t>
            </a:r>
            <a:endParaRPr lang="cs-CZ" dirty="0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C0D56333-340C-1AC6-0877-9DABC757F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6199" y="979994"/>
            <a:ext cx="2759489" cy="36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442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</TotalTime>
  <Words>362</Words>
  <Application>Microsoft Office PowerPoint</Application>
  <PresentationFormat>Předvádění na obrazovce (16:9)</PresentationFormat>
  <Paragraphs>77</Paragraphs>
  <Slides>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System Font Regular</vt:lpstr>
      <vt:lpstr>Verdana</vt:lpstr>
      <vt:lpstr>Motiv systému Office</vt:lpstr>
      <vt:lpstr>Prezentace aplikace PowerPoint</vt:lpstr>
      <vt:lpstr>Revitalizace Královéhradecké ulice</vt:lpstr>
      <vt:lpstr>Revitalizace veřejného prostoru Sadové ulice</vt:lpstr>
      <vt:lpstr>Rekonstrukce ulice Boženy Němcové</vt:lpstr>
      <vt:lpstr>Rekonstrukce Olšové ulice</vt:lpstr>
      <vt:lpstr>Rekonstrukce Větrné ulice</vt:lpstr>
      <vt:lpstr>Prezentace aplikace PowerPoint</vt:lpstr>
      <vt:lpstr>Společně pro Klášterec</vt:lpstr>
      <vt:lpstr>Galerie Kryt</vt:lpstr>
      <vt:lpstr>Kalendář města 2024</vt:lpstr>
      <vt:lpstr>Prezentace aplikace PowerPoint</vt:lpstr>
      <vt:lpstr>Plnění rozpočtu k 30.11.2023</vt:lpstr>
      <vt:lpstr>Prezentace aplikace PowerPoint</vt:lpstr>
      <vt:lpstr>Nově otevřená pediatrická ordinace na ZS Sadová</vt:lpstr>
      <vt:lpstr>Prezentace aplikace PowerPoint</vt:lpstr>
      <vt:lpstr>Školství</vt:lpstr>
      <vt:lpstr>Školství </vt:lpstr>
      <vt:lpstr>Školství </vt:lpstr>
      <vt:lpstr>Školství</vt:lpstr>
      <vt:lpstr>Školství </vt:lpstr>
      <vt:lpstr>Školství a sociální oblast</vt:lpstr>
      <vt:lpstr>Prezentace aplikace PowerPoint</vt:lpstr>
      <vt:lpstr>Výměna uschlých stromů</vt:lpstr>
      <vt:lpstr>Broukoviště</vt:lpstr>
      <vt:lpstr>Vánoční výzdoba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Dlouhá Veronika, Ing.</cp:lastModifiedBy>
  <cp:revision>113</cp:revision>
  <cp:lastPrinted>2023-02-19T12:48:17Z</cp:lastPrinted>
  <dcterms:created xsi:type="dcterms:W3CDTF">2018-10-31T08:36:17Z</dcterms:created>
  <dcterms:modified xsi:type="dcterms:W3CDTF">2023-12-05T13:22:17Z</dcterms:modified>
</cp:coreProperties>
</file>