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48" r:id="rId2"/>
  </p:sldMasterIdLst>
  <p:notesMasterIdLst>
    <p:notesMasterId r:id="rId31"/>
  </p:notesMasterIdLst>
  <p:handoutMasterIdLst>
    <p:handoutMasterId r:id="rId32"/>
  </p:handoutMasterIdLst>
  <p:sldIdLst>
    <p:sldId id="260" r:id="rId3"/>
    <p:sldId id="333" r:id="rId4"/>
    <p:sldId id="334" r:id="rId5"/>
    <p:sldId id="335" r:id="rId6"/>
    <p:sldId id="336" r:id="rId7"/>
    <p:sldId id="337" r:id="rId8"/>
    <p:sldId id="338" r:id="rId9"/>
    <p:sldId id="339" r:id="rId10"/>
    <p:sldId id="273" r:id="rId11"/>
    <p:sldId id="274" r:id="rId12"/>
    <p:sldId id="329" r:id="rId13"/>
    <p:sldId id="330" r:id="rId14"/>
    <p:sldId id="332" r:id="rId15"/>
    <p:sldId id="331" r:id="rId16"/>
    <p:sldId id="293" r:id="rId17"/>
    <p:sldId id="323" r:id="rId18"/>
    <p:sldId id="324" r:id="rId19"/>
    <p:sldId id="326" r:id="rId20"/>
    <p:sldId id="303" r:id="rId21"/>
    <p:sldId id="308" r:id="rId22"/>
    <p:sldId id="327" r:id="rId23"/>
    <p:sldId id="311" r:id="rId24"/>
    <p:sldId id="313" r:id="rId25"/>
    <p:sldId id="340" r:id="rId26"/>
    <p:sldId id="328" r:id="rId27"/>
    <p:sldId id="341" r:id="rId28"/>
    <p:sldId id="342" r:id="rId29"/>
    <p:sldId id="343" r:id="rId30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F6F3570-0E8D-3044-8923-EC784FBB2B48}">
          <p14:sldIdLst>
            <p14:sldId id="260"/>
            <p14:sldId id="333"/>
            <p14:sldId id="334"/>
            <p14:sldId id="335"/>
            <p14:sldId id="336"/>
            <p14:sldId id="337"/>
            <p14:sldId id="338"/>
            <p14:sldId id="339"/>
            <p14:sldId id="273"/>
            <p14:sldId id="274"/>
            <p14:sldId id="329"/>
            <p14:sldId id="330"/>
            <p14:sldId id="332"/>
            <p14:sldId id="331"/>
            <p14:sldId id="293"/>
            <p14:sldId id="323"/>
            <p14:sldId id="324"/>
            <p14:sldId id="326"/>
            <p14:sldId id="303"/>
            <p14:sldId id="308"/>
            <p14:sldId id="327"/>
            <p14:sldId id="311"/>
            <p14:sldId id="313"/>
            <p14:sldId id="340"/>
            <p14:sldId id="328"/>
            <p14:sldId id="341"/>
            <p14:sldId id="342"/>
            <p14:sldId id="34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4B"/>
    <a:srgbClr val="E621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753" autoAdjust="0"/>
    <p:restoredTop sz="96327" autoAdjust="0"/>
  </p:normalViewPr>
  <p:slideViewPr>
    <p:cSldViewPr snapToGrid="0">
      <p:cViewPr varScale="1">
        <p:scale>
          <a:sx n="105" d="100"/>
          <a:sy n="105" d="100"/>
        </p:scale>
        <p:origin x="221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4096" y="176"/>
      </p:cViewPr>
      <p:guideLst>
        <p:guide orient="horz" pos="3224"/>
        <p:guide pos="2236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>
                <a:latin typeface="Verdana" panose="020B0604030504040204" pitchFamily="34" charset="0"/>
              </a:rPr>
              <a:t>19.06.2024</a:t>
            </a:fld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>
                <a:latin typeface="Verdana" panose="020B0604030504040204" pitchFamily="34" charset="0"/>
              </a:rPr>
              <a:t>‹#›</a:t>
            </a:fld>
            <a:endParaRPr lang="cs-CZ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 b="0" i="0">
                <a:latin typeface="Verdana" panose="020B0604030504040204" pitchFamily="34" charset="0"/>
              </a:defRPr>
            </a:lvl1pPr>
          </a:lstStyle>
          <a:p>
            <a:fld id="{84A2E166-AF91-4A2F-9351-1D0B31BEC70C}" type="datetimeFigureOut">
              <a:rPr lang="cs-CZ" smtClean="0"/>
              <a:pPr/>
              <a:t>19.06.2024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 b="0" i="0">
                <a:latin typeface="Verdana" panose="020B0604030504040204" pitchFamily="34" charset="0"/>
              </a:defRPr>
            </a:lvl1pPr>
          </a:lstStyle>
          <a:p>
            <a:fld id="{38B3A3D8-E44F-4594-AFB7-B23F203CCB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B02B1F9-DD89-31D7-C411-24B0D65438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92500" y="342000"/>
            <a:ext cx="5183188" cy="792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Nadpis</a:t>
            </a:r>
            <a:endParaRPr lang="cs-CZ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4B92AF3F-CCF9-BE54-01C7-6BC4C5E006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92500" y="9576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maximálně</a:t>
            </a:r>
            <a:endParaRPr lang="cs-CZ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5B19E1DA-3134-5FF3-FEC9-2EAA0A11FE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2500" y="1572224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pět</a:t>
            </a:r>
            <a:endParaRPr lang="cs-CZ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69F2D1D9-D209-EED3-4B95-F58A8E9FE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92500" y="21888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cs-CZ" dirty="0"/>
              <a:t>řádků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414D66E-20D8-0116-8AB1-B07FFC9372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92500" y="28044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textu</a:t>
            </a:r>
            <a:endParaRPr lang="cs-CZ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F58FDC9-E2AB-C592-EFBF-77F90A579F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2500" y="4076844"/>
            <a:ext cx="5183188" cy="2586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latin typeface="+mn-lt"/>
              </a:defRPr>
            </a:lvl1pPr>
          </a:lstStyle>
          <a:p>
            <a:pPr lvl="0"/>
            <a:r>
              <a:rPr lang="en-GB" dirty="0" err="1"/>
              <a:t>Jméno</a:t>
            </a:r>
            <a:r>
              <a:rPr lang="en-GB" dirty="0"/>
              <a:t> a </a:t>
            </a:r>
            <a:r>
              <a:rPr lang="en-GB" dirty="0" err="1"/>
              <a:t>příjmení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8D9E0C3-8BA4-C6BA-BB77-2A7963B0AD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92500" y="4392071"/>
            <a:ext cx="5183188" cy="2586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>
                <a:latin typeface="+mn-lt"/>
              </a:defRPr>
            </a:lvl1pPr>
          </a:lstStyle>
          <a:p>
            <a:pPr lvl="0"/>
            <a:r>
              <a:rPr lang="en-GB" dirty="0" err="1"/>
              <a:t>pozice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333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543D5B-30E2-7B24-7764-6EA943FA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435600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10C0A5-79F1-0788-1869-006A710CBD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6" y="1310958"/>
            <a:ext cx="5413374" cy="115792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max</a:t>
            </a:r>
          </a:p>
          <a:p>
            <a:pPr lvl="0"/>
            <a:r>
              <a:rPr lang="cs-CZ" dirty="0"/>
              <a:t>4</a:t>
            </a:r>
          </a:p>
          <a:p>
            <a:pPr lvl="0"/>
            <a:r>
              <a:rPr lang="cs-CZ" dirty="0"/>
              <a:t>řádky</a:t>
            </a:r>
          </a:p>
        </p:txBody>
      </p:sp>
      <p:sp>
        <p:nvSpPr>
          <p:cNvPr id="8" name="Zástupný symbol pro obsah 3">
            <a:extLst>
              <a:ext uri="{FF2B5EF4-FFF2-40B4-BE49-F238E27FC236}">
                <a16:creationId xmlns:a16="http://schemas.microsoft.com/office/drawing/2014/main" id="{AD141978-DB7A-D59A-3DB9-BF0E348D86E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19813" y="2679700"/>
            <a:ext cx="2555875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9" name="Zástupný symbol pro obsah 3">
            <a:extLst>
              <a:ext uri="{FF2B5EF4-FFF2-40B4-BE49-F238E27FC236}">
                <a16:creationId xmlns:a16="http://schemas.microsoft.com/office/drawing/2014/main" id="{9C4F3EAF-B5B1-3999-BE16-6092B3DF475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68313" y="2679700"/>
            <a:ext cx="2555875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0" name="Zástupný symbol pro obsah 3">
            <a:extLst>
              <a:ext uri="{FF2B5EF4-FFF2-40B4-BE49-F238E27FC236}">
                <a16:creationId xmlns:a16="http://schemas.microsoft.com/office/drawing/2014/main" id="{E03B817D-A0A9-94B8-7CBC-79BA010BC43A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263582" y="2679700"/>
            <a:ext cx="2640331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7279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719" userDrawn="1">
          <p15:clr>
            <a:srgbClr val="FBAE40"/>
          </p15:clr>
        </p15:guide>
        <p15:guide id="5" pos="3855" userDrawn="1">
          <p15:clr>
            <a:srgbClr val="FBAE40"/>
          </p15:clr>
        </p15:guide>
        <p15:guide id="6" orient="horz" pos="1688" userDrawn="1">
          <p15:clr>
            <a:srgbClr val="FBAE40"/>
          </p15:clr>
        </p15:guide>
        <p15:guide id="7" pos="2041" userDrawn="1">
          <p15:clr>
            <a:srgbClr val="FBAE40"/>
          </p15:clr>
        </p15:guide>
        <p15:guide id="8" pos="1905" userDrawn="1">
          <p15:clr>
            <a:srgbClr val="FBAE40"/>
          </p15:clr>
        </p15:guide>
        <p15:guide id="9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obsah 3">
            <a:extLst>
              <a:ext uri="{FF2B5EF4-FFF2-40B4-BE49-F238E27FC236}">
                <a16:creationId xmlns:a16="http://schemas.microsoft.com/office/drawing/2014/main" id="{92661875-53A6-A83E-9438-BA99879C88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8313" y="2103438"/>
            <a:ext cx="3995737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79950" y="2103438"/>
            <a:ext cx="3995739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14FFE75-5864-630F-AE65-493FD692A2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9586" y="1310958"/>
            <a:ext cx="8186102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1325" userDrawn="1">
          <p15:clr>
            <a:srgbClr val="FBAE40"/>
          </p15:clr>
        </p15:guide>
        <p15:guide id="4" pos="2948" userDrawn="1">
          <p15:clr>
            <a:srgbClr val="FBAE40"/>
          </p15:clr>
        </p15:guide>
        <p15:guide id="5" pos="281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708400" y="1311275"/>
            <a:ext cx="4967288" cy="2628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5334DB6-E929-D419-D302-7A5F8AFA8E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B06B1D1-40D1-536E-6C7D-3CC45B0E98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8400" y="4080511"/>
            <a:ext cx="4967288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3887192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6" orient="horz" pos="2482" userDrawn="1">
          <p15:clr>
            <a:srgbClr val="FBAE40"/>
          </p15:clr>
        </p15:guide>
        <p15:guide id="7" pos="2200" userDrawn="1">
          <p15:clr>
            <a:srgbClr val="FBAE40"/>
          </p15:clr>
        </p15:guide>
        <p15:guide id="8" pos="233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6E48E393-8974-F35B-3605-73F102BC5C8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895986"/>
            <a:ext cx="540416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ED9CFCF6-ECEA-BBBE-415F-857903E7B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394007" cy="3165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458875-2961-E5D0-FC7B-ADF83A4122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96988"/>
            <a:ext cx="3995737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D8D315A-DC20-FCBF-2F55-4FAB92A03A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9950" y="1296988"/>
            <a:ext cx="3995738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504407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12" userDrawn="1">
          <p15:clr>
            <a:srgbClr val="FBAE40"/>
          </p15:clr>
        </p15:guide>
        <p15:guide id="3" pos="2948" userDrawn="1">
          <p15:clr>
            <a:srgbClr val="FBAE40"/>
          </p15:clr>
        </p15:guide>
        <p15:guide id="4" orient="horz" pos="84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671887" y="1311275"/>
            <a:ext cx="5003801" cy="334803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AD6DF5-E3B3-48C0-2F3A-32C49A074B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</p:spTree>
    <p:extLst>
      <p:ext uri="{BB962C8B-B14F-4D97-AF65-F5344CB8AC3E}">
        <p14:creationId xmlns:p14="http://schemas.microsoft.com/office/powerpoint/2010/main" val="1544539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7" pos="231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5651501" y="1311276"/>
            <a:ext cx="3024187" cy="334803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3324E7-A451-EFB6-4999-1071901DDBBF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8312" y="4488156"/>
            <a:ext cx="3995737" cy="215924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Popiska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F51EB6B4-13A5-4185-5B18-A42450358E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B6B804D-7907-DFF8-DC41-96FC18CD82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1250314"/>
            <a:ext cx="3995737" cy="3050223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142273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5" pos="2812" userDrawn="1">
          <p15:clr>
            <a:srgbClr val="FBAE40"/>
          </p15:clr>
        </p15:guide>
        <p15:guide id="6" pos="2948" userDrawn="1">
          <p15:clr>
            <a:srgbClr val="FBAE40"/>
          </p15:clr>
        </p15:guide>
        <p15:guide id="7" orient="horz" pos="282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3">
            <a:extLst>
              <a:ext uri="{FF2B5EF4-FFF2-40B4-BE49-F238E27FC236}">
                <a16:creationId xmlns:a16="http://schemas.microsoft.com/office/drawing/2014/main" id="{F524BD77-476B-151D-A5B3-272B644544B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2103438"/>
            <a:ext cx="8207375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Foto/tabulka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2DE5BC3-0A57-8FE5-B70B-7ECFBE4E2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A201845-CFD7-61FC-F149-96BB48B2BF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9586" y="1310958"/>
            <a:ext cx="8186102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31B4DB1-3C2E-DFEE-05C6-934CD9DC5B4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895986"/>
            <a:ext cx="399573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49F746D9-BB6C-DEB0-84EF-B7D84D606C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394007" cy="3165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A4BF6F1-063A-12D2-149B-96F455A7AB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96988"/>
            <a:ext cx="3995737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36DE297-6668-8CDE-706B-DF26C425C4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9950" y="1296988"/>
            <a:ext cx="3995738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B445B135-9C4A-7260-60F1-4FD85DD1D1F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679950" y="895986"/>
            <a:ext cx="399573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</p:spTree>
    <p:extLst>
      <p:ext uri="{BB962C8B-B14F-4D97-AF65-F5344CB8AC3E}">
        <p14:creationId xmlns:p14="http://schemas.microsoft.com/office/powerpoint/2010/main" val="2403402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12" userDrawn="1">
          <p15:clr>
            <a:srgbClr val="FBAE40"/>
          </p15:clr>
        </p15:guide>
        <p15:guide id="3" pos="294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3">
            <a:extLst>
              <a:ext uri="{FF2B5EF4-FFF2-40B4-BE49-F238E27FC236}">
                <a16:creationId xmlns:a16="http://schemas.microsoft.com/office/drawing/2014/main" id="{40D3BF3F-FA6E-31BE-AC10-1E3919C8F10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4" y="2679700"/>
            <a:ext cx="3995736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6" name="Zástupný symbol pro obsah 3">
            <a:extLst>
              <a:ext uri="{FF2B5EF4-FFF2-40B4-BE49-F238E27FC236}">
                <a16:creationId xmlns:a16="http://schemas.microsoft.com/office/drawing/2014/main" id="{673F1966-97F4-0F13-D545-5B5C80073455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79951" y="2679700"/>
            <a:ext cx="3995738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7543D5B-30E2-7B24-7764-6EA943FA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10C0A5-79F1-0788-1869-006A710CBD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6" y="1310958"/>
            <a:ext cx="8186102" cy="115792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max</a:t>
            </a:r>
          </a:p>
          <a:p>
            <a:pPr lvl="0"/>
            <a:r>
              <a:rPr lang="cs-CZ" dirty="0"/>
              <a:t>4</a:t>
            </a:r>
          </a:p>
          <a:p>
            <a:pPr lvl="0"/>
            <a:r>
              <a:rPr lang="cs-CZ" dirty="0"/>
              <a:t>řádky</a:t>
            </a:r>
          </a:p>
        </p:txBody>
      </p:sp>
    </p:spTree>
    <p:extLst>
      <p:ext uri="{BB962C8B-B14F-4D97-AF65-F5344CB8AC3E}">
        <p14:creationId xmlns:p14="http://schemas.microsoft.com/office/powerpoint/2010/main" val="2878130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2948" userDrawn="1">
          <p15:clr>
            <a:srgbClr val="FBAE40"/>
          </p15:clr>
        </p15:guide>
        <p15:guide id="5" pos="2812" userDrawn="1">
          <p15:clr>
            <a:srgbClr val="FBAE40"/>
          </p15:clr>
        </p15:guide>
        <p15:guide id="6" orient="horz" pos="168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844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b="0" i="0" kern="1200">
          <a:solidFill>
            <a:schemeClr val="bg1"/>
          </a:solidFill>
          <a:latin typeface="Kyselka Headline Hedline" pitchFamily="2" charset="77"/>
          <a:ea typeface="+mj-ea"/>
          <a:cs typeface="+mj-cs"/>
        </a:defRPr>
      </a:lvl1pPr>
    </p:titleStyle>
    <p:bodyStyle>
      <a:lvl1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1pPr>
      <a:lvl2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1" i="0" kern="1200" dirty="0" smtClean="0">
          <a:solidFill>
            <a:schemeClr val="bg1"/>
          </a:solidFill>
          <a:latin typeface="+mn-lt"/>
          <a:ea typeface="+mn-ea"/>
          <a:cs typeface="+mn-cs"/>
        </a:defRPr>
      </a:lvl2pPr>
      <a:lvl3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3pPr>
      <a:lvl4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4pPr>
      <a:lvl5pPr marL="352425" indent="-342900" algn="l" defTabSz="59715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Font typeface="System Font Regular"/>
        <a:buChar char="—"/>
        <a:tabLst/>
        <a:defRPr lang="cs-CZ" sz="2400" b="0" i="0" kern="1200" dirty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00" userDrawn="1">
          <p15:clr>
            <a:srgbClr val="F26B43"/>
          </p15:clr>
        </p15:guide>
        <p15:guide id="2" orient="horz" pos="305" userDrawn="1">
          <p15:clr>
            <a:srgbClr val="F26B43"/>
          </p15:clr>
        </p15:guide>
        <p15:guide id="3" pos="5465" userDrawn="1">
          <p15:clr>
            <a:srgbClr val="F26B43"/>
          </p15:clr>
        </p15:guide>
        <p15:guide id="4" orient="horz" pos="2935" userDrawn="1">
          <p15:clr>
            <a:srgbClr val="F26B43"/>
          </p15:clr>
        </p15:guide>
        <p15:guide id="5" pos="29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65" r:id="rId3"/>
    <p:sldLayoutId id="2147483666" r:id="rId4"/>
    <p:sldLayoutId id="2147483659" r:id="rId5"/>
    <p:sldLayoutId id="2147483652" r:id="rId6"/>
    <p:sldLayoutId id="2147483661" r:id="rId7"/>
    <p:sldLayoutId id="2147483662" r:id="rId8"/>
    <p:sldLayoutId id="214748366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5100" kern="1200">
          <a:solidFill>
            <a:schemeClr val="bg1"/>
          </a:solidFill>
          <a:latin typeface="Kyselka Headline Hedline" pitchFamily="2" charset="77"/>
          <a:ea typeface="Verdana" pitchFamily="34" charset="0"/>
          <a:cs typeface="Verdana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0" i="0" kern="1200">
          <a:solidFill>
            <a:srgbClr val="E6215A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554B"/>
        </a:buClr>
        <a:buFont typeface="System Font Regular"/>
        <a:buChar char="—"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0" i="0" kern="1200">
          <a:solidFill>
            <a:schemeClr val="tx1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95">
          <p15:clr>
            <a:srgbClr val="F26B43"/>
          </p15:clr>
        </p15:guide>
        <p15:guide id="3" pos="5465">
          <p15:clr>
            <a:srgbClr val="F26B43"/>
          </p15:clr>
        </p15:guide>
        <p15:guide id="4" orient="horz" pos="305">
          <p15:clr>
            <a:srgbClr val="F26B43"/>
          </p15:clr>
        </p15:guide>
        <p15:guide id="5" orient="horz" pos="293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výstavby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rozvoje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města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Vojtěch Marvan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investice</a:t>
            </a:r>
          </a:p>
        </p:txBody>
      </p:sp>
    </p:spTree>
    <p:extLst>
      <p:ext uri="{BB962C8B-B14F-4D97-AF65-F5344CB8AC3E}">
        <p14:creationId xmlns:p14="http://schemas.microsoft.com/office/powerpoint/2010/main" val="3874673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Společně</a:t>
            </a:r>
            <a:br>
              <a:rPr lang="cs-CZ" dirty="0"/>
            </a:br>
            <a:r>
              <a:rPr lang="cs-CZ" dirty="0"/>
              <a:t>pro Klášterec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cs-CZ" dirty="0"/>
              <a:t>Hotové 2 projekty viz prezentace OMH</a:t>
            </a:r>
          </a:p>
          <a:p>
            <a:pPr marL="342900" indent="-342900">
              <a:buFontTx/>
              <a:buChar char="-"/>
            </a:pPr>
            <a:r>
              <a:rPr lang="cs-CZ" dirty="0"/>
              <a:t>Další 4 se letos udělají, nové nápady 01.07.-30.09.2024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2103375"/>
            <a:ext cx="4006399" cy="2556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284" y="2103375"/>
            <a:ext cx="4220584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25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Pohádky</a:t>
            </a:r>
            <a:br>
              <a:rPr lang="cs-CZ" dirty="0"/>
            </a:br>
            <a:r>
              <a:rPr lang="cs-CZ" dirty="0"/>
              <a:t>psané vodou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cs-CZ" dirty="0"/>
              <a:t>Kniha pohádek psaných a ilustrovaných dětmi</a:t>
            </a:r>
          </a:p>
          <a:p>
            <a:pPr marL="342900" indent="-342900">
              <a:buFontTx/>
              <a:buChar char="-"/>
            </a:pPr>
            <a:r>
              <a:rPr lang="cs-CZ" dirty="0"/>
              <a:t>Pro všechny prvňáčky, přípravné třídy a v prodeji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2125972"/>
            <a:ext cx="4067661" cy="2556000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637" y="2125972"/>
            <a:ext cx="3394688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735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4913584" cy="684000"/>
          </a:xfrm>
        </p:spPr>
        <p:txBody>
          <a:bodyPr/>
          <a:lstStyle/>
          <a:p>
            <a:r>
              <a:rPr lang="cs-CZ" dirty="0"/>
              <a:t>Přeshraniční projekt</a:t>
            </a:r>
            <a:br>
              <a:rPr lang="cs-CZ" dirty="0"/>
            </a:br>
            <a:r>
              <a:rPr lang="cs-CZ" dirty="0"/>
              <a:t>Společně napříč generacemi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cs-CZ" dirty="0"/>
              <a:t>Fotbalová soustředění, zápasy, sportovní dny</a:t>
            </a:r>
          </a:p>
          <a:p>
            <a:pPr marL="342900" indent="-342900">
              <a:buFontTx/>
              <a:buChar char="-"/>
            </a:pPr>
            <a:r>
              <a:rPr lang="cs-CZ" dirty="0"/>
              <a:t>Vystoupení orchestru ZUŠ, setkání seniorů s vařením</a:t>
            </a: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6" y="2103500"/>
            <a:ext cx="3391671" cy="2555875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20" y="2103437"/>
            <a:ext cx="3834001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295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Noc kostelů </a:t>
            </a:r>
            <a:br>
              <a:rPr lang="cs-CZ" dirty="0"/>
            </a:br>
            <a:r>
              <a:rPr lang="cs-CZ" dirty="0"/>
              <a:t>v Mikulovicích</a:t>
            </a:r>
            <a:br>
              <a:rPr lang="cs-CZ" dirty="0"/>
            </a:br>
            <a:endParaRPr lang="cs-CZ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cs-CZ" dirty="0"/>
              <a:t>Akce podpořená městem v rámci Noci kostelů</a:t>
            </a:r>
          </a:p>
          <a:p>
            <a:pPr marL="342900" indent="-342900">
              <a:buFontTx/>
              <a:buChar char="-"/>
            </a:pPr>
            <a:r>
              <a:rPr lang="cs-CZ" dirty="0"/>
              <a:t>Ve spolupráci s farou, GSOŠ, hasiči</a:t>
            </a: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75" y="2103438"/>
            <a:ext cx="3833812" cy="2555875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050" y="2101730"/>
            <a:ext cx="3834000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686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Galerie Kryt</a:t>
            </a:r>
            <a:br>
              <a:rPr lang="cs-CZ" dirty="0"/>
            </a:br>
            <a:endParaRPr lang="cs-CZ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776" y="648864"/>
            <a:ext cx="2861454" cy="4046521"/>
          </a:xfrm>
        </p:spPr>
      </p:pic>
      <p:pic>
        <p:nvPicPr>
          <p:cNvPr id="1026" name="Picture 2" descr="Může jít o kreativní obsah tex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489" y="648905"/>
            <a:ext cx="2861491" cy="404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086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 správy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majetku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bytového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fondu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Pavla Zemančíková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3658649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848CCAA-407A-C577-6699-30F050A0A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651830" cy="684000"/>
          </a:xfrm>
        </p:spPr>
        <p:txBody>
          <a:bodyPr/>
          <a:lstStyle/>
          <a:p>
            <a:r>
              <a:rPr lang="cs-CZ" dirty="0"/>
              <a:t>Pronájem bytu V. Řezáče 381/7</a:t>
            </a:r>
            <a:br>
              <a:rPr lang="cs-CZ" dirty="0"/>
            </a:br>
            <a:endParaRPr lang="cs-C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253E44F-730A-E619-D98C-E7F289C233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9586" y="1310958"/>
            <a:ext cx="7766844" cy="1157922"/>
          </a:xfrm>
        </p:spPr>
        <p:txBody>
          <a:bodyPr/>
          <a:lstStyle/>
          <a:p>
            <a:r>
              <a:rPr lang="cs-CZ" dirty="0"/>
              <a:t>1 + 2 </a:t>
            </a:r>
            <a:r>
              <a:rPr lang="cs-CZ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(výměra 56,85 m</a:t>
            </a:r>
            <a:r>
              <a:rPr lang="cs-CZ" sz="1800" baseline="30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Kauce ve výši 10.000 Kč 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Minimální výše nabídkové ceny nájemného 3.524 Kč/měsíc 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Nabídky do 10.07.2024 do 12.00 hod</a:t>
            </a:r>
          </a:p>
        </p:txBody>
      </p:sp>
      <p:pic>
        <p:nvPicPr>
          <p:cNvPr id="12" name="Zástupný obsah 11" descr="Obsah obrázku budova, interiér, zeď, Podlahová krytina&#10;&#10;Popis byl vytvořen automaticky">
            <a:extLst>
              <a:ext uri="{FF2B5EF4-FFF2-40B4-BE49-F238E27FC236}">
                <a16:creationId xmlns:a16="http://schemas.microsoft.com/office/drawing/2014/main" id="{8B1331AC-0632-1F86-CA73-936F59FEDD94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218" y="2571750"/>
            <a:ext cx="2389416" cy="2087563"/>
          </a:xfrm>
        </p:spPr>
      </p:pic>
      <p:pic>
        <p:nvPicPr>
          <p:cNvPr id="5" name="Zástupný obsah 4" descr="Obsah obrázku interiér, zeď, Skříňky, Pracovní deska&#10;&#10;Popis byl vytvořen automaticky">
            <a:extLst>
              <a:ext uri="{FF2B5EF4-FFF2-40B4-BE49-F238E27FC236}">
                <a16:creationId xmlns:a16="http://schemas.microsoft.com/office/drawing/2014/main" id="{226F4FC2-5443-C3DB-2109-DAB12AB0E29A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6" y="2571750"/>
            <a:ext cx="2389416" cy="2087563"/>
          </a:xfrm>
        </p:spPr>
      </p:pic>
      <p:pic>
        <p:nvPicPr>
          <p:cNvPr id="16" name="Obrázek 15" descr="Obsah obrázku budova, zeď, interiér, Podlahová krytina&#10;&#10;Popis byl vytvořen automaticky">
            <a:extLst>
              <a:ext uri="{FF2B5EF4-FFF2-40B4-BE49-F238E27FC236}">
                <a16:creationId xmlns:a16="http://schemas.microsoft.com/office/drawing/2014/main" id="{3455A931-20EC-1597-F87E-4A3A983CC2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50" y="2571749"/>
            <a:ext cx="2389415" cy="208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672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848CCAA-407A-C577-6699-30F050A0A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651830" cy="684000"/>
          </a:xfrm>
        </p:spPr>
        <p:txBody>
          <a:bodyPr/>
          <a:lstStyle/>
          <a:p>
            <a:r>
              <a:rPr lang="cs-CZ" dirty="0"/>
              <a:t>Pronájem bytu V. Řezáče 375/4</a:t>
            </a:r>
            <a:br>
              <a:rPr lang="cs-CZ" dirty="0"/>
            </a:br>
            <a:endParaRPr lang="cs-C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253E44F-730A-E619-D98C-E7F289C233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9586" y="1310958"/>
            <a:ext cx="7766844" cy="1157922"/>
          </a:xfrm>
        </p:spPr>
        <p:txBody>
          <a:bodyPr/>
          <a:lstStyle/>
          <a:p>
            <a:r>
              <a:rPr lang="cs-CZ" dirty="0"/>
              <a:t>1 + 3 </a:t>
            </a:r>
            <a:r>
              <a:rPr lang="cs-CZ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(výměra 67,65 m</a:t>
            </a:r>
            <a:r>
              <a:rPr lang="cs-CZ" sz="1800" baseline="30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Kauce ve výši 15.000 Kč 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Minimální výše nabídkové ceny nájemného 4.194Kč/měsíc 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Nabídky do 10.07.2024 do 12.00 hod</a:t>
            </a:r>
          </a:p>
        </p:txBody>
      </p:sp>
      <p:pic>
        <p:nvPicPr>
          <p:cNvPr id="8" name="Zástupný obsah 7" descr="Obsah obrázku interiér, zeď, podlaha, Skříňky&#10;&#10;Popis byl vytvořen automaticky">
            <a:extLst>
              <a:ext uri="{FF2B5EF4-FFF2-40B4-BE49-F238E27FC236}">
                <a16:creationId xmlns:a16="http://schemas.microsoft.com/office/drawing/2014/main" id="{8E78E16A-2576-ED16-4808-784C17869291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44" y="2571750"/>
            <a:ext cx="2390444" cy="2087563"/>
          </a:xfrm>
        </p:spPr>
      </p:pic>
      <p:pic>
        <p:nvPicPr>
          <p:cNvPr id="13" name="Zástupný obsah 12" descr="Obsah obrázku budova, interiér, podlaha, zeď&#10;&#10;Popis byl vytvořen automaticky">
            <a:extLst>
              <a:ext uri="{FF2B5EF4-FFF2-40B4-BE49-F238E27FC236}">
                <a16:creationId xmlns:a16="http://schemas.microsoft.com/office/drawing/2014/main" id="{07C42BFE-235F-32AA-011A-4E3EB8B2A947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778" y="2571748"/>
            <a:ext cx="2390444" cy="2087563"/>
          </a:xfrm>
        </p:spPr>
      </p:pic>
      <p:pic>
        <p:nvPicPr>
          <p:cNvPr id="15" name="Obrázek 14" descr="Obsah obrázku budova, interiér, zeď, dveře&#10;&#10;Popis byl vytvořen automaticky">
            <a:extLst>
              <a:ext uri="{FF2B5EF4-FFF2-40B4-BE49-F238E27FC236}">
                <a16:creationId xmlns:a16="http://schemas.microsoft.com/office/drawing/2014/main" id="{26C28AB1-8E2D-B1B6-6030-F08EC668C9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812" y="2571748"/>
            <a:ext cx="2390444" cy="208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72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848CCAA-407A-C577-6699-30F050A0A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272400" cy="684000"/>
          </a:xfrm>
        </p:spPr>
        <p:txBody>
          <a:bodyPr/>
          <a:lstStyle/>
          <a:p>
            <a:r>
              <a:rPr lang="cs-CZ" dirty="0"/>
              <a:t>Pronájem bytu J. Á. Komenského 465/14</a:t>
            </a:r>
            <a:br>
              <a:rPr lang="cs-CZ" dirty="0"/>
            </a:br>
            <a:endParaRPr lang="cs-C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253E44F-730A-E619-D98C-E7F289C233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9586" y="1310958"/>
            <a:ext cx="7766844" cy="1157922"/>
          </a:xfrm>
        </p:spPr>
        <p:txBody>
          <a:bodyPr/>
          <a:lstStyle/>
          <a:p>
            <a:r>
              <a:rPr lang="cs-CZ" dirty="0"/>
              <a:t>1 + 3 </a:t>
            </a:r>
            <a:r>
              <a:rPr lang="cs-CZ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(výměra 86,45 m</a:t>
            </a:r>
            <a:r>
              <a:rPr lang="cs-CZ" sz="1800" baseline="30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Kauce ve výši 15.000 Kč 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Minimální výše nabídkové ceny nájemného 5.359 Kč/měsíc 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Nabídky do 10.07.2024 do 12.00 hod</a:t>
            </a:r>
          </a:p>
        </p:txBody>
      </p:sp>
      <p:pic>
        <p:nvPicPr>
          <p:cNvPr id="3" name="Obrázek 2" descr="Obsah obrázku interiér, zeď, podlaha, Skříňky&#10;&#10;Popis byl vytvořen automaticky">
            <a:extLst>
              <a:ext uri="{FF2B5EF4-FFF2-40B4-BE49-F238E27FC236}">
                <a16:creationId xmlns:a16="http://schemas.microsoft.com/office/drawing/2014/main" id="{ACEA7363-55B3-B6BF-2D18-2605A72914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6" y="2624111"/>
            <a:ext cx="2410293" cy="2087564"/>
          </a:xfrm>
          <a:prstGeom prst="rect">
            <a:avLst/>
          </a:prstGeom>
        </p:spPr>
      </p:pic>
      <p:pic>
        <p:nvPicPr>
          <p:cNvPr id="16" name="Zástupný obsah 15" descr="Obsah obrázku interiér, zeď, budova, Podlahová krytina&#10;&#10;Popis byl vytvořen automaticky">
            <a:extLst>
              <a:ext uri="{FF2B5EF4-FFF2-40B4-BE49-F238E27FC236}">
                <a16:creationId xmlns:a16="http://schemas.microsoft.com/office/drawing/2014/main" id="{623B0EC5-5BC2-3CD7-4BD2-1C4135B1999E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718" y="2622376"/>
            <a:ext cx="2410293" cy="2089299"/>
          </a:xfrm>
        </p:spPr>
      </p:pic>
      <p:pic>
        <p:nvPicPr>
          <p:cNvPr id="12" name="Zástupný obsah 11" descr="Obsah obrázku budova, zeď, schody, interiér&#10;&#10;Popis byl vytvořen automaticky">
            <a:extLst>
              <a:ext uri="{FF2B5EF4-FFF2-40B4-BE49-F238E27FC236}">
                <a16:creationId xmlns:a16="http://schemas.microsoft.com/office/drawing/2014/main" id="{9500CC1C-ECEF-AE61-A4C6-E755FF9EC57D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152" y="2622376"/>
            <a:ext cx="2410293" cy="2072462"/>
          </a:xfrm>
        </p:spPr>
      </p:pic>
    </p:spTree>
    <p:extLst>
      <p:ext uri="{BB962C8B-B14F-4D97-AF65-F5344CB8AC3E}">
        <p14:creationId xmlns:p14="http://schemas.microsoft.com/office/powerpoint/2010/main" val="2164633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sociálních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věcí, školství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a sportu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Pavla Zemančíková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1518775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Obnova povrchů CIBOUŠOV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SILNICE TOPOLANY a.s.</a:t>
            </a:r>
          </a:p>
          <a:p>
            <a:r>
              <a:rPr lang="cs-CZ" dirty="0"/>
              <a:t>3.258.141 Kč vč. DPH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01" b="13071"/>
          <a:stretch/>
        </p:blipFill>
        <p:spPr>
          <a:xfrm>
            <a:off x="3886800" y="1098988"/>
            <a:ext cx="471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476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175C80-2358-00E4-AE50-DC6FD83BB5F7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6B40F42-CE3B-2087-30ED-D0A7F36B1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Poznáváme společně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C0A156A-6A77-E81D-AF0B-735B0E1BE6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 07.06.2024</a:t>
            </a:r>
          </a:p>
          <a:p>
            <a:r>
              <a:rPr lang="cs-CZ" dirty="0"/>
              <a:t> 80 seniorů</a:t>
            </a:r>
          </a:p>
          <a:p>
            <a:r>
              <a:rPr lang="cs-CZ" dirty="0"/>
              <a:t> 20 studentů</a:t>
            </a:r>
          </a:p>
          <a:p>
            <a:endParaRPr lang="cs-CZ" dirty="0"/>
          </a:p>
          <a:p>
            <a:r>
              <a:rPr lang="cs-CZ" dirty="0"/>
              <a:t> 07.09.2024, 9 hod</a:t>
            </a:r>
          </a:p>
          <a:p>
            <a:r>
              <a:rPr lang="cs-CZ" dirty="0"/>
              <a:t> sál Violka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12" name="Zástupný obsah 11" descr="Obsah obrázku tráva, oblečení, osoba, lidé&#10;&#10;Popis byl vytvořen automaticky">
            <a:extLst>
              <a:ext uri="{FF2B5EF4-FFF2-40B4-BE49-F238E27FC236}">
                <a16:creationId xmlns:a16="http://schemas.microsoft.com/office/drawing/2014/main" id="{41B64BA4-AF53-DF5C-4C00-0E898093A42B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43" b="3148"/>
          <a:stretch/>
        </p:blipFill>
        <p:spPr>
          <a:xfrm>
            <a:off x="4464049" y="1250314"/>
            <a:ext cx="4211639" cy="2366272"/>
          </a:xfr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3827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Revolution</a:t>
            </a:r>
            <a:r>
              <a:rPr lang="cs-CZ" dirty="0"/>
              <a:t> </a:t>
            </a:r>
            <a:r>
              <a:rPr lang="cs-CZ" dirty="0" err="1"/>
              <a:t>train</a:t>
            </a:r>
            <a:endParaRPr lang="cs-CZ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DD29CFBB-EDBC-FE28-957B-C0E149987C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8313" y="2101730"/>
            <a:ext cx="3614180" cy="255587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88B61FB-68CC-77CC-C7DB-7F1EA2197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1521" y="1098988"/>
            <a:ext cx="2588492" cy="357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6704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venku, obloha, strom, osoba&#10;&#10;Popis byl vytvořen automaticky">
            <a:extLst>
              <a:ext uri="{FF2B5EF4-FFF2-40B4-BE49-F238E27FC236}">
                <a16:creationId xmlns:a16="http://schemas.microsoft.com/office/drawing/2014/main" id="{91FB44D9-6EA7-22B3-9CDC-ED10F4A3A04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86" b="7893"/>
          <a:stretch/>
        </p:blipFill>
        <p:spPr>
          <a:xfrm>
            <a:off x="489586" y="2571750"/>
            <a:ext cx="3243525" cy="1895548"/>
          </a:xfrm>
        </p:spPr>
      </p:pic>
      <p:pic>
        <p:nvPicPr>
          <p:cNvPr id="8" name="Zástupný obsah 7" descr="Obsah obrázku venku, osoba, oblečení, obloha&#10;&#10;Popis byl vytvořen automaticky">
            <a:extLst>
              <a:ext uri="{FF2B5EF4-FFF2-40B4-BE49-F238E27FC236}">
                <a16:creationId xmlns:a16="http://schemas.microsoft.com/office/drawing/2014/main" id="{D64B82B9-412E-ED81-887F-B9E4D473AA1B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856" y="1911423"/>
            <a:ext cx="1916906" cy="2555875"/>
          </a:xfr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B1A62884-962C-2245-923E-66CE3E79A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Rozhýbejme klášterecké děti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05C0037-5E09-C4EA-D704-9F8293F1F6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14.06.2024</a:t>
            </a:r>
          </a:p>
          <a:p>
            <a:r>
              <a:rPr lang="cs-CZ" dirty="0"/>
              <a:t>Komise pro sport a ZŠ Krátká</a:t>
            </a:r>
          </a:p>
        </p:txBody>
      </p:sp>
      <p:pic>
        <p:nvPicPr>
          <p:cNvPr id="13" name="Obrázek 12" descr="Obsah obrázku venku, tráva, obloha, boty&#10;&#10;Popis byl vytvořen automaticky">
            <a:extLst>
              <a:ext uri="{FF2B5EF4-FFF2-40B4-BE49-F238E27FC236}">
                <a16:creationId xmlns:a16="http://schemas.microsoft.com/office/drawing/2014/main" id="{2483CE37-0BC1-00EF-126F-F84A4F5C43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9" b="12338"/>
          <a:stretch/>
        </p:blipFill>
        <p:spPr>
          <a:xfrm>
            <a:off x="3915052" y="2051680"/>
            <a:ext cx="2152863" cy="240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40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 místního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hospodářství,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dopravy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a životního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Ing. Jiří Jaroš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místní hospodářství</a:t>
            </a:r>
          </a:p>
        </p:txBody>
      </p:sp>
      <p:sp>
        <p:nvSpPr>
          <p:cNvPr id="2" name="Text Placeholder 62">
            <a:extLst>
              <a:ext uri="{FF2B5EF4-FFF2-40B4-BE49-F238E27FC236}">
                <a16:creationId xmlns:a16="http://schemas.microsoft.com/office/drawing/2014/main" id="{89C2B216-BC4D-D8BA-0D41-893AC73C228B}"/>
              </a:ext>
            </a:extLst>
          </p:cNvPr>
          <p:cNvSpPr txBox="1">
            <a:spLocks/>
          </p:cNvSpPr>
          <p:nvPr/>
        </p:nvSpPr>
        <p:spPr>
          <a:xfrm>
            <a:off x="3492500" y="2779277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5100" b="0" i="0" kern="1200">
                <a:solidFill>
                  <a:schemeClr val="bg1"/>
                </a:solidFill>
                <a:latin typeface="Kyselka Headline Hedline" pitchFamily="2" charset="77"/>
                <a:ea typeface="+mn-ea"/>
                <a:cs typeface="+mn-cs"/>
              </a:defRPr>
            </a:lvl1pPr>
            <a:lvl2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1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352425" indent="-342900" algn="l" defTabSz="5971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System Font Regular"/>
              <a:buChar char="—"/>
              <a:tabLst/>
              <a:defRPr lang="cs-CZ" sz="2400" b="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prostředí</a:t>
            </a:r>
          </a:p>
        </p:txBody>
      </p:sp>
    </p:spTree>
    <p:extLst>
      <p:ext uri="{BB962C8B-B14F-4D97-AF65-F5344CB8AC3E}">
        <p14:creationId xmlns:p14="http://schemas.microsoft.com/office/powerpoint/2010/main" val="42244838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51" b="25178"/>
          <a:stretch/>
        </p:blipFill>
        <p:spPr>
          <a:xfrm>
            <a:off x="468311" y="2101730"/>
            <a:ext cx="3995738" cy="257175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40" b="15952"/>
          <a:stretch/>
        </p:blipFill>
        <p:spPr>
          <a:xfrm>
            <a:off x="4679950" y="2097208"/>
            <a:ext cx="3995737" cy="2576272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Blokové čištění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Marius </a:t>
            </a:r>
            <a:r>
              <a:rPr lang="cs-CZ" dirty="0" err="1"/>
              <a:t>Pedersen</a:t>
            </a:r>
            <a:r>
              <a:rPr lang="cs-CZ" dirty="0"/>
              <a:t> a.s.</a:t>
            </a:r>
          </a:p>
          <a:p>
            <a:r>
              <a:rPr lang="cs-CZ" dirty="0"/>
              <a:t>2.427.187 Kč vč. DPH</a:t>
            </a:r>
          </a:p>
        </p:txBody>
      </p:sp>
    </p:spTree>
    <p:extLst>
      <p:ext uri="{BB962C8B-B14F-4D97-AF65-F5344CB8AC3E}">
        <p14:creationId xmlns:p14="http://schemas.microsoft.com/office/powerpoint/2010/main" val="12229811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12" b="9118"/>
          <a:stretch/>
        </p:blipFill>
        <p:spPr>
          <a:xfrm>
            <a:off x="4687979" y="1813128"/>
            <a:ext cx="3987707" cy="2860351"/>
          </a:xfrm>
          <a:prstGeom prst="rect">
            <a:avLst/>
          </a:prstGeom>
        </p:spPr>
      </p:pic>
      <p:pic>
        <p:nvPicPr>
          <p:cNvPr id="6" name="Zástupný symbol pro obsah 1"/>
          <p:cNvPicPr>
            <a:picLocks noGrp="1" noChangeAspect="1"/>
          </p:cNvPicPr>
          <p:nvPr>
            <p:ph sz="half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92" b="24719"/>
          <a:stretch/>
        </p:blipFill>
        <p:spPr>
          <a:xfrm>
            <a:off x="468312" y="1813128"/>
            <a:ext cx="3995738" cy="2860351"/>
          </a:xfr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Mytí a dezinfekce kontejnerů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Marius </a:t>
            </a:r>
            <a:r>
              <a:rPr lang="cs-CZ" dirty="0" err="1"/>
              <a:t>Pedersen</a:t>
            </a:r>
            <a:r>
              <a:rPr lang="cs-CZ" dirty="0"/>
              <a:t> a.s.</a:t>
            </a:r>
          </a:p>
        </p:txBody>
      </p:sp>
    </p:spTree>
    <p:extLst>
      <p:ext uri="{BB962C8B-B14F-4D97-AF65-F5344CB8AC3E}">
        <p14:creationId xmlns:p14="http://schemas.microsoft.com/office/powerpoint/2010/main" val="2776636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81" r="5836" b="9770"/>
          <a:stretch/>
        </p:blipFill>
        <p:spPr>
          <a:xfrm>
            <a:off x="3708400" y="1311275"/>
            <a:ext cx="4967288" cy="26289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Bosonohá stezka v lázních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Bosá turistika, </a:t>
            </a:r>
            <a:r>
              <a:rPr lang="cs-CZ" dirty="0" err="1"/>
              <a:t>z.s</a:t>
            </a:r>
            <a:r>
              <a:rPr lang="cs-CZ" dirty="0"/>
              <a:t>.</a:t>
            </a:r>
          </a:p>
          <a:p>
            <a:r>
              <a:rPr lang="cs-CZ" dirty="0"/>
              <a:t>249.260 Kč vč. DPH</a:t>
            </a:r>
          </a:p>
        </p:txBody>
      </p:sp>
    </p:spTree>
    <p:extLst>
      <p:ext uri="{BB962C8B-B14F-4D97-AF65-F5344CB8AC3E}">
        <p14:creationId xmlns:p14="http://schemas.microsoft.com/office/powerpoint/2010/main" val="40064378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4" b="19471"/>
          <a:stretch/>
        </p:blipFill>
        <p:spPr>
          <a:xfrm>
            <a:off x="3707872" y="1307306"/>
            <a:ext cx="4967816" cy="263286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Trampolína </a:t>
            </a:r>
            <a:br>
              <a:rPr lang="cs-CZ" dirty="0"/>
            </a:br>
            <a:r>
              <a:rPr lang="cs-CZ" dirty="0"/>
              <a:t>v </a:t>
            </a:r>
            <a:r>
              <a:rPr lang="pl-PL" dirty="0"/>
              <a:t>Kl</a:t>
            </a:r>
            <a:r>
              <a:rPr lang="cs-CZ" dirty="0"/>
              <a:t>. Jeseni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Bonita Group </a:t>
            </a:r>
            <a:r>
              <a:rPr lang="cs-CZ" dirty="0" err="1"/>
              <a:t>Service</a:t>
            </a:r>
            <a:r>
              <a:rPr lang="cs-CZ" dirty="0"/>
              <a:t> s.r.o.	</a:t>
            </a:r>
          </a:p>
          <a:p>
            <a:r>
              <a:rPr lang="cs-CZ" dirty="0"/>
              <a:t>194.084 Kč vč. DPH</a:t>
            </a:r>
          </a:p>
        </p:txBody>
      </p:sp>
    </p:spTree>
    <p:extLst>
      <p:ext uri="{BB962C8B-B14F-4D97-AF65-F5344CB8AC3E}">
        <p14:creationId xmlns:p14="http://schemas.microsoft.com/office/powerpoint/2010/main" val="1861560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B40F42-CE3B-2087-30ED-D0A7F36B1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Kompostéry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C0A156A-6A77-E81D-AF0B-735B0E1BE6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 Předáno 47 kompostérů</a:t>
            </a:r>
          </a:p>
          <a:p>
            <a:r>
              <a:rPr lang="cs-CZ" dirty="0"/>
              <a:t> Cena: 79.948 Kč vč. DPH</a:t>
            </a:r>
          </a:p>
          <a:p>
            <a:r>
              <a:rPr lang="cs-CZ" dirty="0"/>
              <a:t> Dodavatel: BENHOME s.r.o.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2"/>
          <a:srcRect t="1299" b="1116"/>
          <a:stretch/>
        </p:blipFill>
        <p:spPr>
          <a:xfrm>
            <a:off x="4693921" y="1314527"/>
            <a:ext cx="3981767" cy="292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96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Modernizace cyklostezky Suchý Důl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SILNICE TOPOLANY a.s.</a:t>
            </a:r>
          </a:p>
          <a:p>
            <a:r>
              <a:rPr lang="cs-CZ" dirty="0"/>
              <a:t>3.487.176 Kč vč. DPH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676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Prodloužení ul. Sportovní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HERKUL a.s.</a:t>
            </a:r>
          </a:p>
          <a:p>
            <a:r>
              <a:rPr lang="cs-CZ" dirty="0"/>
              <a:t>12.530.245 Kč vč. DPH</a:t>
            </a:r>
          </a:p>
          <a:p>
            <a:r>
              <a:rPr lang="cs-CZ" dirty="0"/>
              <a:t>Dotace: 1.595.055 Kč 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65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2" y="414988"/>
            <a:ext cx="7817559" cy="684000"/>
          </a:xfrm>
        </p:spPr>
        <p:txBody>
          <a:bodyPr/>
          <a:lstStyle/>
          <a:p>
            <a:r>
              <a:rPr lang="cs-CZ" dirty="0"/>
              <a:t>Revitalizace veřejného prostoru OC JEDNOTA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SILNICE GROUP a.s.</a:t>
            </a:r>
          </a:p>
          <a:p>
            <a:r>
              <a:rPr lang="cs-CZ" dirty="0"/>
              <a:t>20.326.789 Kč vč. DPH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65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Rekonstrukce chodníků ul. Osvobozená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SWIETELSKI s.r.o.</a:t>
            </a:r>
          </a:p>
          <a:p>
            <a:r>
              <a:rPr lang="cs-CZ" dirty="0"/>
              <a:t>9.840.011 Kč vč. DPH</a:t>
            </a:r>
          </a:p>
          <a:p>
            <a:r>
              <a:rPr lang="cs-CZ" dirty="0"/>
              <a:t>Dotace:7.427.132 Kč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497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Nový SKATEPARK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en-US" dirty="0"/>
              <a:t>Mystic Constructions </a:t>
            </a:r>
            <a:r>
              <a:rPr lang="en-US" dirty="0" err="1"/>
              <a:t>spol</a:t>
            </a:r>
            <a:r>
              <a:rPr lang="en-US" dirty="0"/>
              <a:t>. s </a:t>
            </a:r>
            <a:r>
              <a:rPr lang="en-US" dirty="0" err="1"/>
              <a:t>r.o</a:t>
            </a:r>
            <a:r>
              <a:rPr lang="en-US" dirty="0"/>
              <a:t>.</a:t>
            </a:r>
            <a:endParaRPr lang="cs-CZ" dirty="0"/>
          </a:p>
          <a:p>
            <a:r>
              <a:rPr lang="cs-CZ" dirty="0"/>
              <a:t>12.987.828 Kč vč. DPH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810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SANACE Rašovické lávky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232B71-F54B-8399-536D-FB6D6CA14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STRABAG a.s.</a:t>
            </a:r>
          </a:p>
          <a:p>
            <a:r>
              <a:rPr lang="cs-CZ" dirty="0"/>
              <a:t>15.561.401 Kč vč. DPH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3" r="15727"/>
          <a:stretch/>
        </p:blipFill>
        <p:spPr>
          <a:xfrm rot="5400000">
            <a:off x="4995481" y="1034347"/>
            <a:ext cx="3600000" cy="372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8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komunikace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cestovních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ruchu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Vojtěch Marvan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komunikaci a cestovní ruch</a:t>
            </a:r>
          </a:p>
        </p:txBody>
      </p:sp>
    </p:spTree>
    <p:extLst>
      <p:ext uri="{BB962C8B-B14F-4D97-AF65-F5344CB8AC3E}">
        <p14:creationId xmlns:p14="http://schemas.microsoft.com/office/powerpoint/2010/main" val="64127689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s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1694</TotalTime>
  <Words>488</Words>
  <Application>Microsoft Office PowerPoint</Application>
  <PresentationFormat>Předvádění na obrazovce (16:9)</PresentationFormat>
  <Paragraphs>108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28</vt:i4>
      </vt:variant>
    </vt:vector>
  </HeadingPairs>
  <TitlesOfParts>
    <vt:vector size="35" baseType="lpstr">
      <vt:lpstr>Arial</vt:lpstr>
      <vt:lpstr>Kyselka Headline Hedline</vt:lpstr>
      <vt:lpstr>System Font Regular</vt:lpstr>
      <vt:lpstr>Times New Roman</vt:lpstr>
      <vt:lpstr>Verdana</vt:lpstr>
      <vt:lpstr>Cover</vt:lpstr>
      <vt:lpstr>Slides</vt:lpstr>
      <vt:lpstr>Prezentace aplikace PowerPoint</vt:lpstr>
      <vt:lpstr>Obnova povrchů CIBOUŠOV</vt:lpstr>
      <vt:lpstr>Modernizace cyklostezky Suchý Důl</vt:lpstr>
      <vt:lpstr>Prodloužení ul. Sportovní</vt:lpstr>
      <vt:lpstr>Revitalizace veřejného prostoru OC JEDNOTA</vt:lpstr>
      <vt:lpstr>Rekonstrukce chodníků ul. Osvobozená</vt:lpstr>
      <vt:lpstr>Nový SKATEPARK</vt:lpstr>
      <vt:lpstr>SANACE Rašovické lávky</vt:lpstr>
      <vt:lpstr>Prezentace aplikace PowerPoint</vt:lpstr>
      <vt:lpstr>Společně pro Klášterec</vt:lpstr>
      <vt:lpstr>Pohádky psané vodou</vt:lpstr>
      <vt:lpstr>Přeshraniční projekt Společně napříč generacemi</vt:lpstr>
      <vt:lpstr>Noc kostelů  v Mikulovicích </vt:lpstr>
      <vt:lpstr>Galerie Kryt </vt:lpstr>
      <vt:lpstr>Prezentace aplikace PowerPoint</vt:lpstr>
      <vt:lpstr>Pronájem bytu V. Řezáče 381/7 </vt:lpstr>
      <vt:lpstr>Pronájem bytu V. Řezáče 375/4 </vt:lpstr>
      <vt:lpstr>Pronájem bytu J. Á. Komenského 465/14 </vt:lpstr>
      <vt:lpstr>Prezentace aplikace PowerPoint</vt:lpstr>
      <vt:lpstr>Poznáváme společně</vt:lpstr>
      <vt:lpstr>Revolution train</vt:lpstr>
      <vt:lpstr>Rozhýbejme klášterecké děti</vt:lpstr>
      <vt:lpstr>Prezentace aplikace PowerPoint</vt:lpstr>
      <vt:lpstr>Blokové čištění</vt:lpstr>
      <vt:lpstr>Mytí a dezinfekce kontejnerů</vt:lpstr>
      <vt:lpstr>Bosonohá stezka v lázních</vt:lpstr>
      <vt:lpstr>Trampolína  v Kl. Jeseni</vt:lpstr>
      <vt:lpstr>Kompostéry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Kocáb Libor Ing.</cp:lastModifiedBy>
  <cp:revision>137</cp:revision>
  <cp:lastPrinted>2023-02-19T12:48:17Z</cp:lastPrinted>
  <dcterms:created xsi:type="dcterms:W3CDTF">2018-10-31T08:36:17Z</dcterms:created>
  <dcterms:modified xsi:type="dcterms:W3CDTF">2024-06-19T07:59:59Z</dcterms:modified>
</cp:coreProperties>
</file>